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311" r:id="rId4"/>
    <p:sldId id="312" r:id="rId5"/>
    <p:sldId id="313" r:id="rId6"/>
    <p:sldId id="314" r:id="rId7"/>
    <p:sldId id="315" r:id="rId8"/>
    <p:sldId id="316" r:id="rId9"/>
    <p:sldId id="317" r:id="rId10"/>
    <p:sldId id="318" r:id="rId11"/>
    <p:sldId id="258" r:id="rId12"/>
    <p:sldId id="260" r:id="rId13"/>
    <p:sldId id="320" r:id="rId14"/>
    <p:sldId id="321" r:id="rId15"/>
    <p:sldId id="322" r:id="rId16"/>
    <p:sldId id="261" r:id="rId17"/>
    <p:sldId id="262" r:id="rId18"/>
    <p:sldId id="263" r:id="rId19"/>
    <p:sldId id="326" r:id="rId20"/>
    <p:sldId id="290" r:id="rId21"/>
    <p:sldId id="291" r:id="rId22"/>
    <p:sldId id="292" r:id="rId23"/>
    <p:sldId id="293" r:id="rId24"/>
    <p:sldId id="294" r:id="rId25"/>
    <p:sldId id="295" r:id="rId26"/>
    <p:sldId id="298" r:id="rId27"/>
    <p:sldId id="299" r:id="rId28"/>
    <p:sldId id="325" r:id="rId29"/>
    <p:sldId id="300" r:id="rId30"/>
    <p:sldId id="303" r:id="rId31"/>
    <p:sldId id="308" r:id="rId32"/>
    <p:sldId id="305" r:id="rId33"/>
    <p:sldId id="307" r:id="rId34"/>
    <p:sldId id="324"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75" autoAdjust="0"/>
  </p:normalViewPr>
  <p:slideViewPr>
    <p:cSldViewPr>
      <p:cViewPr varScale="1">
        <p:scale>
          <a:sx n="107" d="100"/>
          <a:sy n="107" d="100"/>
        </p:scale>
        <p:origin x="-1092" y="-42"/>
      </p:cViewPr>
      <p:guideLst>
        <p:guide orient="horz" pos="2160"/>
        <p:guide pos="2880"/>
      </p:guideLst>
    </p:cSldViewPr>
  </p:slideViewPr>
  <p:outlineViewPr>
    <p:cViewPr>
      <p:scale>
        <a:sx n="33" d="100"/>
        <a:sy n="33" d="100"/>
      </p:scale>
      <p:origin x="0" y="193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4488F3-60FB-4CBC-99A3-219327208DE7}" type="datetimeFigureOut">
              <a:rPr lang="en-US" smtClean="0"/>
              <a:t>10/22/2015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285A643-EC7A-47CB-85D8-2F557B05539C}"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488F3-60FB-4CBC-99A3-219327208DE7}"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4488F3-60FB-4CBC-99A3-219327208DE7}"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488F3-60FB-4CBC-99A3-219327208DE7}"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4488F3-60FB-4CBC-99A3-219327208DE7}"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4488F3-60FB-4CBC-99A3-219327208DE7}"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5A643-EC7A-47CB-85D8-2F557B05539C}"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4488F3-60FB-4CBC-99A3-219327208DE7}"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4488F3-60FB-4CBC-99A3-219327208DE7}"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4488F3-60FB-4CBC-99A3-219327208DE7}"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4488F3-60FB-4CBC-99A3-219327208DE7}" type="datetimeFigureOut">
              <a:rPr lang="en-US" smtClean="0"/>
              <a:t>10/22/2015</a:t>
            </a:fld>
            <a:endParaRPr lang="en-US"/>
          </a:p>
        </p:txBody>
      </p:sp>
      <p:sp>
        <p:nvSpPr>
          <p:cNvPr id="7" name="Slide Number Placeholder 6"/>
          <p:cNvSpPr>
            <a:spLocks noGrp="1"/>
          </p:cNvSpPr>
          <p:nvPr>
            <p:ph type="sldNum" sz="quarter" idx="12"/>
          </p:nvPr>
        </p:nvSpPr>
        <p:spPr/>
        <p:txBody>
          <a:bodyPr/>
          <a:lstStyle/>
          <a:p>
            <a:fld id="{2285A643-EC7A-47CB-85D8-2F557B05539C}"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488F3-60FB-4CBC-99A3-219327208DE7}" type="datetimeFigureOut">
              <a:rPr lang="en-US" smtClean="0"/>
              <a:t>10/22/2015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285A643-EC7A-47CB-85D8-2F557B05539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4488F3-60FB-4CBC-99A3-219327208DE7}" type="datetimeFigureOut">
              <a:rPr lang="en-US" smtClean="0"/>
              <a:t>10/22/2015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285A643-EC7A-47CB-85D8-2F557B05539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twigcarolina.com/films/invading-plant-species-3327/"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imgres?imgurl=http://www.4to40.com/images/science/Mutualism_Relationships/Mutualism_Relationships.jpg&amp;imgrefurl=http://www.4to40.com/science/print.asp?p=Mutualism_Relationships&amp;c=Biology&amp;usg=__aMxvSVy1tlo6hIfuSToRU2fSN78=&amp;h=224&amp;w=336&amp;sz=19&amp;hl=en&amp;start=7&amp;zoom=1&amp;tbnid=I8HmbVpUMLauTM:&amp;tbnh=79&amp;tbnw=119&amp;ei=l9KWT-vbDqni0QGcxsC1Dg&amp;prev=/search?q=examples+of+mutualism+relationships&amp;um=1&amp;hl=en&amp;gbv=2&amp;tbm=isch&amp;um=1&amp;itbs=1"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hyperlink" Target="http://www.google.com/imgres?imgurl=http://www.4to40.com/images/science/Symbiotic_Relationships_Examples/Symbiotic_Relationships_Examples.jpg&amp;imgrefurl=http://www.4to40.com/science/print.asp?p=Symbiotic_Relationships_Examples&amp;k=Species&amp;usg=__MEx3qgUCQxEX0zj0k2z-9BBBM9I=&amp;h=225&amp;w=225&amp;sz=13&amp;hl=en&amp;start=15&amp;zoom=1&amp;tbnid=0yLTaAhjL0AmaM:&amp;tbnh=108&amp;tbnw=108&amp;ei=l9KWT-vbDqni0QGcxsC1Dg&amp;prev=/search?q=examples+of+mutualism+relationships&amp;um=1&amp;hl=en&amp;gbv=2&amp;tbm=isch&amp;um=1&amp;itbs=1"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File:Titan_Triggerfish.jpg" TargetMode="External"/><Relationship Id="rId2" Type="http://schemas.openxmlformats.org/officeDocument/2006/relationships/hyperlink" Target="http://en.wikipedia.org/wiki/Titan_triggerfish" TargetMode="Externa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upload.wikimedia.org/wikipedia/commons/c/ca/Titan_Triggerfish.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49.jpeg"/><Relationship Id="rId2" Type="http://schemas.openxmlformats.org/officeDocument/2006/relationships/hyperlink" Target="http://www.google.com/imgres?imgurl=http://users.tpg.com.au/users/rwest000/mangrove/images/lichen1.jpg&amp;imgrefurl=http://users.tpg.com.au/users/rwest000/mangrove/interactions.html&amp;usg=__o2lJX8edeM3dmAMZnKNhICaI5Sc=&amp;h=332&amp;w=500&amp;sz=10&amp;hl=en&amp;start=2&amp;zoom=1&amp;tbnid=7i8hGfn413TguM:&amp;tbnh=86&amp;tbnw=130&amp;ei=h9GWT8f0Bofv0gHf2qW3Dg&amp;prev=/search?q=examples+of+parasitism+relationships&amp;um=1&amp;hl=en&amp;sa=N&amp;gbv=2&amp;tbm=isch&amp;um=1&amp;itbs=1" TargetMode="Externa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hyperlink" Target="http://www.google.com/imgres?imgurl=http://www.cbu.edu/~seisen/ExamplesOfParasitism_files/image008.jpg&amp;imgrefurl=http://www.cbu.edu/~seisen/ExamplesOfParasitism.htm&amp;usg=__Kk2FoHX5kX4_0Yhdox6u0oHGFvM=&amp;h=320&amp;w=427&amp;sz=16&amp;hl=en&amp;start=1&amp;zoom=1&amp;tbnid=R51DweikyJ8lZM:&amp;tbnh=94&amp;tbnw=126&amp;ei=h9GWT8f0Bofv0gHf2qW3Dg&amp;prev=/search?q=examples+of+parasitism+relationships&amp;um=1&amp;hl=en&amp;sa=N&amp;gbv=2&amp;tbm=isch&amp;um=1&amp;itbs=1"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Ecology </a:t>
            </a:r>
            <a:endParaRPr lang="en-US" dirty="0"/>
          </a:p>
        </p:txBody>
      </p:sp>
      <p:sp>
        <p:nvSpPr>
          <p:cNvPr id="3" name="Subtitle 2"/>
          <p:cNvSpPr>
            <a:spLocks noGrp="1"/>
          </p:cNvSpPr>
          <p:nvPr>
            <p:ph type="subTitle" idx="1"/>
          </p:nvPr>
        </p:nvSpPr>
        <p:spPr/>
        <p:txBody>
          <a:bodyPr/>
          <a:lstStyle/>
          <a:p>
            <a:r>
              <a:rPr lang="en-US" dirty="0" smtClean="0"/>
              <a:t>Chapter 3 </a:t>
            </a:r>
          </a:p>
          <a:p>
            <a:r>
              <a:rPr lang="en-US" dirty="0" smtClean="0"/>
              <a:t>Biology 15-16</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2962275"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30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024744" cy="1143000"/>
          </a:xfrm>
        </p:spPr>
        <p:txBody>
          <a:bodyPr>
            <a:normAutofit fontScale="90000"/>
          </a:bodyPr>
          <a:lstStyle/>
          <a:p>
            <a:r>
              <a:rPr lang="en-US" dirty="0" smtClean="0"/>
              <a:t>As Groups, Living Things Must be able to Evolve</a:t>
            </a:r>
            <a:endParaRPr lang="en-US" dirty="0"/>
          </a:p>
        </p:txBody>
      </p:sp>
      <p:sp>
        <p:nvSpPr>
          <p:cNvPr id="3" name="Content Placeholder 2"/>
          <p:cNvSpPr>
            <a:spLocks noGrp="1"/>
          </p:cNvSpPr>
          <p:nvPr>
            <p:ph sz="quarter" idx="13"/>
          </p:nvPr>
        </p:nvSpPr>
        <p:spPr>
          <a:xfrm>
            <a:off x="458180" y="1908347"/>
            <a:ext cx="3419856" cy="3493008"/>
          </a:xfrm>
        </p:spPr>
        <p:txBody>
          <a:bodyPr/>
          <a:lstStyle/>
          <a:p>
            <a:r>
              <a:rPr lang="en-US" dirty="0" smtClean="0"/>
              <a:t>Evolve = Change over </a:t>
            </a:r>
            <a:r>
              <a:rPr lang="en-US" u="sng" dirty="0" smtClean="0"/>
              <a:t>time</a:t>
            </a:r>
          </a:p>
          <a:p>
            <a:pPr lvl="1"/>
            <a:r>
              <a:rPr lang="en-US" dirty="0" smtClean="0"/>
              <a:t>Most noticeable when looking at </a:t>
            </a:r>
            <a:r>
              <a:rPr lang="en-US" u="sng" dirty="0" smtClean="0"/>
              <a:t>large amounts </a:t>
            </a:r>
            <a:r>
              <a:rPr lang="en-US" dirty="0" smtClean="0"/>
              <a:t>of time. </a:t>
            </a:r>
            <a:endParaRPr lang="en-US" dirty="0"/>
          </a:p>
        </p:txBody>
      </p:sp>
      <p:sp>
        <p:nvSpPr>
          <p:cNvPr id="4" name="Content Placeholder 3"/>
          <p:cNvSpPr>
            <a:spLocks noGrp="1"/>
          </p:cNvSpPr>
          <p:nvPr>
            <p:ph sz="quarter" idx="14"/>
          </p:nvPr>
        </p:nvSpPr>
        <p:spPr/>
        <p:txBody>
          <a:bodyPr/>
          <a:lstStyle/>
          <a:p>
            <a:endParaRPr lang="en-US"/>
          </a:p>
        </p:txBody>
      </p:sp>
      <p:pic>
        <p:nvPicPr>
          <p:cNvPr id="5" name="Picture 2" descr="http://www.bitrebels.com/wp-content/uploads/2011/04/Evolution-Of-Man-Parodies-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86200"/>
            <a:ext cx="6324600" cy="275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67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024744" cy="1143000"/>
          </a:xfrm>
        </p:spPr>
        <p:txBody>
          <a:bodyPr/>
          <a:lstStyle/>
          <a:p>
            <a:r>
              <a:rPr lang="en-US" dirty="0" smtClean="0"/>
              <a:t>Levels of Organization </a:t>
            </a:r>
            <a:endParaRPr lang="en-US" dirty="0"/>
          </a:p>
        </p:txBody>
      </p:sp>
      <p:sp>
        <p:nvSpPr>
          <p:cNvPr id="3" name="Content Placeholder 2"/>
          <p:cNvSpPr>
            <a:spLocks noGrp="1"/>
          </p:cNvSpPr>
          <p:nvPr>
            <p:ph idx="1"/>
          </p:nvPr>
        </p:nvSpPr>
        <p:spPr>
          <a:xfrm>
            <a:off x="457201" y="1219200"/>
            <a:ext cx="4495800" cy="3508977"/>
          </a:xfrm>
        </p:spPr>
        <p:txBody>
          <a:bodyPr/>
          <a:lstStyle/>
          <a:p>
            <a:r>
              <a:rPr lang="en-US" dirty="0" smtClean="0"/>
              <a:t>To understand how organisms interact, scientists have to look at different groupings of animals.</a:t>
            </a:r>
          </a:p>
          <a:p>
            <a:pPr lvl="1"/>
            <a:r>
              <a:rPr lang="en-US" dirty="0" smtClean="0"/>
              <a:t>Goes from individual animals to the entire biosphere; all life on Earth. </a:t>
            </a:r>
            <a:endParaRPr lang="en-US" dirty="0"/>
          </a:p>
        </p:txBody>
      </p:sp>
      <p:pic>
        <p:nvPicPr>
          <p:cNvPr id="6148" name="Picture 4" descr="http://www.goldiesroom.org/Multimedia/Bio_Images/22%20Ecology/01%20Levels%20of%20Organ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447800"/>
            <a:ext cx="3894011"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755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024744" cy="1143000"/>
          </a:xfrm>
        </p:spPr>
        <p:txBody>
          <a:bodyPr/>
          <a:lstStyle/>
          <a:p>
            <a:r>
              <a:rPr lang="en-US" dirty="0" smtClean="0"/>
              <a:t>Levels of Organization</a:t>
            </a:r>
            <a:endParaRPr lang="en-US" dirty="0"/>
          </a:p>
        </p:txBody>
      </p:sp>
      <p:sp>
        <p:nvSpPr>
          <p:cNvPr id="3" name="Content Placeholder 2"/>
          <p:cNvSpPr>
            <a:spLocks noGrp="1"/>
          </p:cNvSpPr>
          <p:nvPr>
            <p:ph sz="quarter" idx="13"/>
          </p:nvPr>
        </p:nvSpPr>
        <p:spPr>
          <a:xfrm>
            <a:off x="457200" y="1368171"/>
            <a:ext cx="3419856" cy="3493008"/>
          </a:xfrm>
        </p:spPr>
        <p:txBody>
          <a:bodyPr/>
          <a:lstStyle/>
          <a:p>
            <a:r>
              <a:rPr lang="en-US" dirty="0" smtClean="0"/>
              <a:t>1</a:t>
            </a:r>
            <a:r>
              <a:rPr lang="en-US" baseline="30000" dirty="0" smtClean="0"/>
              <a:t>st</a:t>
            </a:r>
            <a:r>
              <a:rPr lang="en-US" dirty="0" smtClean="0"/>
              <a:t> Level =</a:t>
            </a:r>
            <a:r>
              <a:rPr lang="en-US" u="sng" dirty="0" smtClean="0"/>
              <a:t>Molecule</a:t>
            </a:r>
          </a:p>
          <a:p>
            <a:pPr lvl="1"/>
            <a:r>
              <a:rPr lang="en-US" dirty="0" smtClean="0"/>
              <a:t>These are groups of </a:t>
            </a:r>
            <a:r>
              <a:rPr lang="en-US" u="sng" dirty="0" smtClean="0"/>
              <a:t>atoms</a:t>
            </a:r>
          </a:p>
          <a:p>
            <a:pPr lvl="1"/>
            <a:r>
              <a:rPr lang="en-US" dirty="0" smtClean="0"/>
              <a:t>These are the smallest units of chemical compounds. </a:t>
            </a:r>
            <a:endParaRPr lang="en-US" dirty="0"/>
          </a:p>
        </p:txBody>
      </p:sp>
      <p:sp>
        <p:nvSpPr>
          <p:cNvPr id="4" name="Content Placeholder 3"/>
          <p:cNvSpPr>
            <a:spLocks noGrp="1"/>
          </p:cNvSpPr>
          <p:nvPr>
            <p:ph sz="quarter" idx="14"/>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081291"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191000"/>
            <a:ext cx="4411980"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926305"/>
            <a:ext cx="2857500" cy="27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306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Levels of Organization</a:t>
            </a:r>
            <a:endParaRPr lang="en-US" dirty="0"/>
          </a:p>
        </p:txBody>
      </p:sp>
      <p:sp>
        <p:nvSpPr>
          <p:cNvPr id="3" name="Content Placeholder 2"/>
          <p:cNvSpPr>
            <a:spLocks noGrp="1"/>
          </p:cNvSpPr>
          <p:nvPr>
            <p:ph sz="quarter" idx="13"/>
          </p:nvPr>
        </p:nvSpPr>
        <p:spPr>
          <a:xfrm>
            <a:off x="685800" y="1430083"/>
            <a:ext cx="3419856" cy="3493008"/>
          </a:xfrm>
        </p:spPr>
        <p:txBody>
          <a:bodyPr/>
          <a:lstStyle/>
          <a:p>
            <a:r>
              <a:rPr lang="en-US" dirty="0" smtClean="0"/>
              <a:t>2</a:t>
            </a:r>
            <a:r>
              <a:rPr lang="en-US" baseline="30000" dirty="0" smtClean="0"/>
              <a:t>nd</a:t>
            </a:r>
            <a:r>
              <a:rPr lang="en-US" dirty="0" smtClean="0"/>
              <a:t> Level =</a:t>
            </a:r>
            <a:r>
              <a:rPr lang="en-US" u="sng" dirty="0" smtClean="0"/>
              <a:t> Cells </a:t>
            </a:r>
          </a:p>
          <a:p>
            <a:pPr lvl="1"/>
            <a:r>
              <a:rPr lang="en-US" dirty="0" smtClean="0"/>
              <a:t>These are the smallest unit of life. </a:t>
            </a:r>
            <a:endParaRPr lang="en-US" dirty="0"/>
          </a:p>
        </p:txBody>
      </p:sp>
      <p:sp>
        <p:nvSpPr>
          <p:cNvPr id="4" name="Content Placeholder 3"/>
          <p:cNvSpPr>
            <a:spLocks noGrp="1"/>
          </p:cNvSpPr>
          <p:nvPr>
            <p:ph sz="quarter" idx="14"/>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62932"/>
            <a:ext cx="3105150" cy="295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76587"/>
            <a:ext cx="3516076"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6464" y="4447142"/>
            <a:ext cx="2971800" cy="2410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1120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Levels of Organization</a:t>
            </a:r>
            <a:endParaRPr lang="en-US" dirty="0"/>
          </a:p>
        </p:txBody>
      </p:sp>
      <p:sp>
        <p:nvSpPr>
          <p:cNvPr id="3" name="Content Placeholder 2"/>
          <p:cNvSpPr>
            <a:spLocks noGrp="1"/>
          </p:cNvSpPr>
          <p:nvPr>
            <p:ph sz="quarter" idx="13"/>
          </p:nvPr>
        </p:nvSpPr>
        <p:spPr>
          <a:xfrm>
            <a:off x="533400" y="1676400"/>
            <a:ext cx="3419856" cy="3493008"/>
          </a:xfrm>
        </p:spPr>
        <p:txBody>
          <a:bodyPr/>
          <a:lstStyle/>
          <a:p>
            <a:r>
              <a:rPr lang="en-US" dirty="0" smtClean="0"/>
              <a:t>3</a:t>
            </a:r>
            <a:r>
              <a:rPr lang="en-US" baseline="30000" dirty="0" smtClean="0"/>
              <a:t>rd</a:t>
            </a:r>
            <a:r>
              <a:rPr lang="en-US" dirty="0" smtClean="0"/>
              <a:t> Level = Groups of Cells (</a:t>
            </a:r>
            <a:r>
              <a:rPr lang="en-US" u="sng" dirty="0" smtClean="0"/>
              <a:t>Tissue</a:t>
            </a:r>
            <a:r>
              <a:rPr lang="en-US" dirty="0" smtClean="0"/>
              <a:t>)</a:t>
            </a:r>
          </a:p>
          <a:p>
            <a:pPr lvl="1"/>
            <a:r>
              <a:rPr lang="en-US" dirty="0" smtClean="0"/>
              <a:t>Groups of Like Cells</a:t>
            </a:r>
          </a:p>
          <a:p>
            <a:pPr lvl="2"/>
            <a:r>
              <a:rPr lang="en-US" dirty="0" smtClean="0"/>
              <a:t>Example: Nervous Tissue, Muscle Tissue, etc..</a:t>
            </a:r>
            <a:endParaRPr lang="en-US" dirty="0"/>
          </a:p>
        </p:txBody>
      </p:sp>
      <p:sp>
        <p:nvSpPr>
          <p:cNvPr id="4" name="Content Placeholder 3"/>
          <p:cNvSpPr>
            <a:spLocks noGrp="1"/>
          </p:cNvSpPr>
          <p:nvPr>
            <p:ph sz="quarter" idx="14"/>
          </p:nvPr>
        </p:nvSpPr>
        <p:spPr/>
        <p:txBody>
          <a:bodyPr/>
          <a:lstStyle/>
          <a:p>
            <a:endParaRPr lang="en-US"/>
          </a:p>
        </p:txBody>
      </p:sp>
      <p:pic>
        <p:nvPicPr>
          <p:cNvPr id="7170" name="Picture 2" descr="http://woostermiddle.stratfordk12.org/images/customer-images/4_types_of_tiss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844040"/>
            <a:ext cx="502920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60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smtClean="0"/>
              <a:t>Levels of Organization</a:t>
            </a:r>
            <a:endParaRPr lang="en-US" dirty="0"/>
          </a:p>
        </p:txBody>
      </p:sp>
      <p:sp>
        <p:nvSpPr>
          <p:cNvPr id="3" name="Content Placeholder 2"/>
          <p:cNvSpPr>
            <a:spLocks noGrp="1"/>
          </p:cNvSpPr>
          <p:nvPr>
            <p:ph sz="quarter" idx="13"/>
          </p:nvPr>
        </p:nvSpPr>
        <p:spPr>
          <a:xfrm>
            <a:off x="457200" y="1447800"/>
            <a:ext cx="8077200" cy="3340608"/>
          </a:xfrm>
        </p:spPr>
        <p:txBody>
          <a:bodyPr/>
          <a:lstStyle/>
          <a:p>
            <a:r>
              <a:rPr lang="en-US" dirty="0" smtClean="0"/>
              <a:t>4</a:t>
            </a:r>
            <a:r>
              <a:rPr lang="en-US" baseline="30000" dirty="0" smtClean="0"/>
              <a:t>th</a:t>
            </a:r>
            <a:r>
              <a:rPr lang="en-US" dirty="0" smtClean="0"/>
              <a:t> Level = </a:t>
            </a:r>
            <a:r>
              <a:rPr lang="en-US" u="sng" dirty="0" smtClean="0"/>
              <a:t>Organism</a:t>
            </a:r>
          </a:p>
          <a:p>
            <a:pPr lvl="1"/>
            <a:r>
              <a:rPr lang="en-US" dirty="0" smtClean="0"/>
              <a:t>Individual living thing</a:t>
            </a:r>
            <a:endParaRPr lang="en-US" dirty="0"/>
          </a:p>
        </p:txBody>
      </p:sp>
      <p:sp>
        <p:nvSpPr>
          <p:cNvPr id="4" name="Content Placeholder 3"/>
          <p:cNvSpPr>
            <a:spLocks noGrp="1"/>
          </p:cNvSpPr>
          <p:nvPr>
            <p:ph sz="quarter" idx="14"/>
          </p:nvPr>
        </p:nvSpPr>
        <p:spPr/>
        <p:txBody>
          <a:bodyPr/>
          <a:lstStyle/>
          <a:p>
            <a:endParaRPr lang="en-US"/>
          </a:p>
        </p:txBody>
      </p:sp>
      <p:pic>
        <p:nvPicPr>
          <p:cNvPr id="1026" name="Picture 2" descr="http://ed101.bu.edu/StudentDoc/Archives/ED101fa09/cfoley/Images%20WS/clown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59908"/>
            <a:ext cx="4229100" cy="34763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ifeunderyourfeet.org/en/soileco/intro/img/L_terrestr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54829"/>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2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lstStyle/>
          <a:p>
            <a:r>
              <a:rPr lang="en-US" dirty="0"/>
              <a:t>Levels of Organization</a:t>
            </a:r>
          </a:p>
        </p:txBody>
      </p:sp>
      <p:sp>
        <p:nvSpPr>
          <p:cNvPr id="3" name="Content Placeholder 2"/>
          <p:cNvSpPr>
            <a:spLocks noGrp="1"/>
          </p:cNvSpPr>
          <p:nvPr>
            <p:ph sz="quarter" idx="13"/>
          </p:nvPr>
        </p:nvSpPr>
        <p:spPr>
          <a:xfrm>
            <a:off x="533400" y="1387221"/>
            <a:ext cx="8610600" cy="1508379"/>
          </a:xfrm>
        </p:spPr>
        <p:txBody>
          <a:bodyPr>
            <a:normAutofit/>
          </a:bodyPr>
          <a:lstStyle/>
          <a:p>
            <a:r>
              <a:rPr lang="en-US" dirty="0"/>
              <a:t>5</a:t>
            </a:r>
            <a:r>
              <a:rPr lang="en-US" baseline="30000" dirty="0" smtClean="0"/>
              <a:t>th</a:t>
            </a:r>
            <a:r>
              <a:rPr lang="en-US" dirty="0" smtClean="0"/>
              <a:t> Level = </a:t>
            </a:r>
            <a:r>
              <a:rPr lang="en-US" u="sng" dirty="0" smtClean="0"/>
              <a:t>Population</a:t>
            </a:r>
          </a:p>
          <a:p>
            <a:pPr lvl="1"/>
            <a:r>
              <a:rPr lang="en-US" dirty="0" smtClean="0"/>
              <a:t>Groups of individuals that belong to the same  species and live in the same area. </a:t>
            </a:r>
            <a:endParaRPr lang="en-US" dirty="0"/>
          </a:p>
        </p:txBody>
      </p:sp>
      <p:sp>
        <p:nvSpPr>
          <p:cNvPr id="4" name="Content Placeholder 3"/>
          <p:cNvSpPr>
            <a:spLocks noGrp="1"/>
          </p:cNvSpPr>
          <p:nvPr>
            <p:ph sz="quarter" idx="14"/>
          </p:nvPr>
        </p:nvSpPr>
        <p:spPr/>
        <p:txBody>
          <a:bodyPr/>
          <a:lstStyle/>
          <a:p>
            <a:endParaRPr lang="en-US"/>
          </a:p>
        </p:txBody>
      </p:sp>
      <p:pic>
        <p:nvPicPr>
          <p:cNvPr id="11266" name="Picture 2" descr="http://wildlifecontrol.info/deer/PublishingImages/chdp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4867275" cy="364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8157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024744" cy="1143000"/>
          </a:xfrm>
        </p:spPr>
        <p:txBody>
          <a:bodyPr/>
          <a:lstStyle/>
          <a:p>
            <a:r>
              <a:rPr lang="en-US" dirty="0"/>
              <a:t>Levels of Organization</a:t>
            </a:r>
          </a:p>
        </p:txBody>
      </p:sp>
      <p:sp>
        <p:nvSpPr>
          <p:cNvPr id="4" name="Content Placeholder 3"/>
          <p:cNvSpPr>
            <a:spLocks noGrp="1"/>
          </p:cNvSpPr>
          <p:nvPr>
            <p:ph sz="quarter" idx="14"/>
          </p:nvPr>
        </p:nvSpPr>
        <p:spPr>
          <a:xfrm>
            <a:off x="533400" y="1524000"/>
            <a:ext cx="3419856" cy="3493008"/>
          </a:xfrm>
        </p:spPr>
        <p:txBody>
          <a:bodyPr/>
          <a:lstStyle/>
          <a:p>
            <a:r>
              <a:rPr lang="en-US" dirty="0"/>
              <a:t>6</a:t>
            </a:r>
            <a:r>
              <a:rPr lang="en-US" baseline="30000" dirty="0" smtClean="0"/>
              <a:t>th</a:t>
            </a:r>
            <a:r>
              <a:rPr lang="en-US" dirty="0" smtClean="0"/>
              <a:t> Level = </a:t>
            </a:r>
            <a:r>
              <a:rPr lang="en-US" u="sng" dirty="0" smtClean="0"/>
              <a:t>Communities </a:t>
            </a:r>
          </a:p>
          <a:p>
            <a:pPr lvl="1"/>
            <a:r>
              <a:rPr lang="en-US" dirty="0" smtClean="0"/>
              <a:t>Community = Different populations that live together in a specific area. </a:t>
            </a:r>
          </a:p>
        </p:txBody>
      </p:sp>
      <p:pic>
        <p:nvPicPr>
          <p:cNvPr id="12290" name="Picture 2" descr="http://upload.wikimedia.org/wikipedia/en/3/3f/Herds_Maasi_Mara_(cropped_and_straighten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905000"/>
            <a:ext cx="5286040" cy="3425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645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24744" cy="1143000"/>
          </a:xfrm>
        </p:spPr>
        <p:txBody>
          <a:bodyPr/>
          <a:lstStyle/>
          <a:p>
            <a:r>
              <a:rPr lang="en-US" dirty="0"/>
              <a:t>Levels of Organization</a:t>
            </a:r>
          </a:p>
        </p:txBody>
      </p:sp>
      <p:sp>
        <p:nvSpPr>
          <p:cNvPr id="3" name="Content Placeholder 2"/>
          <p:cNvSpPr>
            <a:spLocks noGrp="1"/>
          </p:cNvSpPr>
          <p:nvPr>
            <p:ph sz="quarter" idx="13"/>
          </p:nvPr>
        </p:nvSpPr>
        <p:spPr>
          <a:xfrm>
            <a:off x="457200" y="1295400"/>
            <a:ext cx="8153400" cy="1905000"/>
          </a:xfrm>
        </p:spPr>
        <p:txBody>
          <a:bodyPr/>
          <a:lstStyle/>
          <a:p>
            <a:r>
              <a:rPr lang="en-US" dirty="0"/>
              <a:t>7</a:t>
            </a:r>
            <a:r>
              <a:rPr lang="en-US" baseline="30000" dirty="0" smtClean="0"/>
              <a:t>th</a:t>
            </a:r>
            <a:r>
              <a:rPr lang="en-US" dirty="0" smtClean="0"/>
              <a:t> Level = </a:t>
            </a:r>
            <a:r>
              <a:rPr lang="en-US" u="sng" dirty="0" smtClean="0"/>
              <a:t>Ecosystem</a:t>
            </a:r>
          </a:p>
          <a:p>
            <a:pPr lvl="1"/>
            <a:r>
              <a:rPr lang="en-US" dirty="0" smtClean="0"/>
              <a:t>Ecosystem = A collection of organisms that all live in the same place, together with their nonliving environment.  </a:t>
            </a:r>
            <a:endParaRPr lang="en-US" dirty="0"/>
          </a:p>
        </p:txBody>
      </p:sp>
      <p:sp>
        <p:nvSpPr>
          <p:cNvPr id="4" name="Content Placeholder 3"/>
          <p:cNvSpPr>
            <a:spLocks noGrp="1"/>
          </p:cNvSpPr>
          <p:nvPr>
            <p:ph sz="quarter" idx="14"/>
          </p:nvPr>
        </p:nvSpPr>
        <p:spPr>
          <a:xfrm>
            <a:off x="4572000" y="1295400"/>
            <a:ext cx="3962400" cy="3493008"/>
          </a:xfrm>
        </p:spPr>
        <p:txBody>
          <a:bodyPr/>
          <a:lstStyle/>
          <a:p>
            <a:pPr marL="68580" indent="0">
              <a:buNone/>
            </a:pPr>
            <a:endParaRPr lang="en-US" dirty="0"/>
          </a:p>
        </p:txBody>
      </p:sp>
      <p:pic>
        <p:nvPicPr>
          <p:cNvPr id="2050" name="Picture 2" descr="http://shawnwhatley.com/wp-content/uploads/2014/07/eco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38450"/>
            <a:ext cx="5105400" cy="382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8187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760" y="762000"/>
            <a:ext cx="7698040" cy="707886"/>
          </a:xfrm>
          <a:prstGeom prst="rect">
            <a:avLst/>
          </a:prstGeom>
        </p:spPr>
        <p:txBody>
          <a:bodyPr wrap="square">
            <a:spAutoFit/>
          </a:bodyPr>
          <a:lstStyle/>
          <a:p>
            <a:r>
              <a:rPr lang="en-US" sz="4000" dirty="0">
                <a:solidFill>
                  <a:schemeClr val="accent1"/>
                </a:solidFill>
              </a:rPr>
              <a:t>Levels of Organization</a:t>
            </a:r>
          </a:p>
        </p:txBody>
      </p:sp>
      <p:sp>
        <p:nvSpPr>
          <p:cNvPr id="3" name="Rectangle 2"/>
          <p:cNvSpPr/>
          <p:nvPr/>
        </p:nvSpPr>
        <p:spPr>
          <a:xfrm>
            <a:off x="607760" y="1600200"/>
            <a:ext cx="7317040" cy="1107996"/>
          </a:xfrm>
          <a:prstGeom prst="rect">
            <a:avLst/>
          </a:prstGeom>
        </p:spPr>
        <p:txBody>
          <a:bodyPr wrap="square">
            <a:spAutoFit/>
          </a:bodyPr>
          <a:lstStyle/>
          <a:p>
            <a:r>
              <a:rPr lang="en-US" sz="2200" dirty="0" smtClean="0"/>
              <a:t>8</a:t>
            </a:r>
            <a:r>
              <a:rPr lang="en-US" sz="2200" baseline="30000" smtClean="0"/>
              <a:t>th</a:t>
            </a:r>
            <a:r>
              <a:rPr lang="en-US" sz="2200" smtClean="0"/>
              <a:t> </a:t>
            </a:r>
            <a:r>
              <a:rPr lang="en-US" sz="2200" dirty="0"/>
              <a:t>Level = Biosphere</a:t>
            </a:r>
          </a:p>
          <a:p>
            <a:pPr lvl="1"/>
            <a:r>
              <a:rPr lang="en-US" sz="2200" dirty="0"/>
              <a:t>Biosphere – part of Earth that contains all the ecosystems</a:t>
            </a:r>
          </a:p>
        </p:txBody>
      </p:sp>
      <p:pic>
        <p:nvPicPr>
          <p:cNvPr id="3074" name="Picture 2" descr="http://greenforecast.com/wp-content/uploads/2013/04/sphe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673" y="2804873"/>
            <a:ext cx="4020470" cy="402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147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lstStyle/>
          <a:p>
            <a:r>
              <a:rPr lang="en-US" dirty="0" smtClean="0"/>
              <a:t>What is life?</a:t>
            </a:r>
            <a:endParaRPr lang="en-US" dirty="0"/>
          </a:p>
        </p:txBody>
      </p:sp>
      <p:sp>
        <p:nvSpPr>
          <p:cNvPr id="3" name="Content Placeholder 2"/>
          <p:cNvSpPr>
            <a:spLocks noGrp="1"/>
          </p:cNvSpPr>
          <p:nvPr>
            <p:ph idx="1"/>
          </p:nvPr>
        </p:nvSpPr>
        <p:spPr>
          <a:xfrm>
            <a:off x="457200" y="1524000"/>
            <a:ext cx="6777317" cy="3508977"/>
          </a:xfrm>
        </p:spPr>
        <p:txBody>
          <a:bodyPr/>
          <a:lstStyle/>
          <a:p>
            <a:r>
              <a:rPr lang="en-US" dirty="0" smtClean="0"/>
              <a:t>In order to consider an organism as living, it must have certain characteristics.</a:t>
            </a:r>
          </a:p>
          <a:p>
            <a:pPr lvl="1"/>
            <a:r>
              <a:rPr lang="en-US" sz="1600" dirty="0" smtClean="0"/>
              <a:t>Living things are made of cells.</a:t>
            </a:r>
          </a:p>
          <a:p>
            <a:pPr lvl="1"/>
            <a:r>
              <a:rPr lang="en-US" sz="1600" dirty="0" smtClean="0"/>
              <a:t>Living things reproduce</a:t>
            </a:r>
          </a:p>
          <a:p>
            <a:pPr lvl="1"/>
            <a:r>
              <a:rPr lang="en-US" sz="1600" dirty="0" smtClean="0"/>
              <a:t>Living things have a genetic code</a:t>
            </a:r>
          </a:p>
          <a:p>
            <a:pPr lvl="1"/>
            <a:r>
              <a:rPr lang="en-US" sz="1600" dirty="0" smtClean="0"/>
              <a:t>Living things grow and develop </a:t>
            </a:r>
          </a:p>
          <a:p>
            <a:pPr lvl="1"/>
            <a:r>
              <a:rPr lang="en-US" sz="1600" dirty="0" smtClean="0"/>
              <a:t>Living things obtain and use energy</a:t>
            </a:r>
          </a:p>
          <a:p>
            <a:pPr lvl="1"/>
            <a:r>
              <a:rPr lang="en-US" sz="1600" dirty="0" smtClean="0"/>
              <a:t>Living things respond to their environment</a:t>
            </a:r>
          </a:p>
          <a:p>
            <a:pPr lvl="1"/>
            <a:r>
              <a:rPr lang="en-US" sz="1600" dirty="0" smtClean="0"/>
              <a:t>Living things maintain homeostasis</a:t>
            </a:r>
          </a:p>
          <a:p>
            <a:pPr lvl="1"/>
            <a:r>
              <a:rPr lang="en-US" sz="1600" dirty="0" smtClean="0"/>
              <a:t>Living things, as a group, change over time</a:t>
            </a:r>
            <a:endParaRPr lang="en-US" sz="1600" dirty="0"/>
          </a:p>
        </p:txBody>
      </p:sp>
    </p:spTree>
    <p:extLst>
      <p:ext uri="{BB962C8B-B14F-4D97-AF65-F5344CB8AC3E}">
        <p14:creationId xmlns:p14="http://schemas.microsoft.com/office/powerpoint/2010/main" val="9256384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245864"/>
            <a:ext cx="7024744" cy="1143000"/>
          </a:xfrm>
        </p:spPr>
        <p:txBody>
          <a:bodyPr>
            <a:normAutofit fontScale="90000"/>
          </a:bodyPr>
          <a:lstStyle/>
          <a:p>
            <a:pPr eaLnBrk="1" hangingPunct="1"/>
            <a:r>
              <a:rPr lang="en-US" dirty="0" smtClean="0"/>
              <a:t>Interactions Among Organisms</a:t>
            </a:r>
          </a:p>
        </p:txBody>
      </p:sp>
      <p:sp>
        <p:nvSpPr>
          <p:cNvPr id="5123" name="Content Placeholder 2"/>
          <p:cNvSpPr>
            <a:spLocks noGrp="1"/>
          </p:cNvSpPr>
          <p:nvPr>
            <p:ph idx="1"/>
          </p:nvPr>
        </p:nvSpPr>
        <p:spPr>
          <a:xfrm>
            <a:off x="457200" y="1320120"/>
            <a:ext cx="5791200" cy="4389437"/>
          </a:xfrm>
        </p:spPr>
        <p:txBody>
          <a:bodyPr/>
          <a:lstStyle/>
          <a:p>
            <a:pPr eaLnBrk="1" hangingPunct="1"/>
            <a:r>
              <a:rPr lang="en-US" dirty="0" smtClean="0"/>
              <a:t>There are three major types of interactions among organisms:</a:t>
            </a:r>
          </a:p>
          <a:p>
            <a:pPr marL="849313" lvl="1" indent="-457200" eaLnBrk="1" hangingPunct="1">
              <a:buFont typeface="Calibri" pitchFamily="34" charset="0"/>
              <a:buAutoNum type="arabicPeriod"/>
            </a:pPr>
            <a:r>
              <a:rPr lang="en-US" b="1" dirty="0" smtClean="0"/>
              <a:t>Competition</a:t>
            </a:r>
          </a:p>
          <a:p>
            <a:pPr marL="849313" lvl="1" indent="-457200" eaLnBrk="1" hangingPunct="1">
              <a:buFont typeface="Calibri" pitchFamily="34" charset="0"/>
              <a:buAutoNum type="arabicPeriod"/>
            </a:pPr>
            <a:r>
              <a:rPr lang="en-US" b="1" dirty="0" smtClean="0"/>
              <a:t>Predation </a:t>
            </a:r>
          </a:p>
          <a:p>
            <a:pPr marL="849313" lvl="1" indent="-457200" eaLnBrk="1" hangingPunct="1">
              <a:buFont typeface="Calibri" pitchFamily="34" charset="0"/>
              <a:buAutoNum type="arabicPeriod"/>
            </a:pPr>
            <a:r>
              <a:rPr lang="en-US" b="1" dirty="0" smtClean="0"/>
              <a:t>Symbiosis</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7" y="4103914"/>
            <a:ext cx="4956464"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399" y="4114800"/>
            <a:ext cx="277625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049" y="1388864"/>
            <a:ext cx="2514601" cy="273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479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1176" y="381000"/>
            <a:ext cx="7024744" cy="1143000"/>
          </a:xfrm>
        </p:spPr>
        <p:txBody>
          <a:bodyPr/>
          <a:lstStyle/>
          <a:p>
            <a:pPr eaLnBrk="1" hangingPunct="1"/>
            <a:r>
              <a:rPr lang="en-US" dirty="0" smtClean="0"/>
              <a:t>Competition</a:t>
            </a:r>
          </a:p>
        </p:txBody>
      </p:sp>
      <p:sp>
        <p:nvSpPr>
          <p:cNvPr id="3" name="Content Placeholder 2"/>
          <p:cNvSpPr>
            <a:spLocks noGrp="1"/>
          </p:cNvSpPr>
          <p:nvPr>
            <p:ph idx="1"/>
          </p:nvPr>
        </p:nvSpPr>
        <p:spPr>
          <a:xfrm>
            <a:off x="2895600" y="1935163"/>
            <a:ext cx="5791200" cy="4389437"/>
          </a:xfrm>
        </p:spPr>
        <p:txBody>
          <a:bodyPr rtlCol="0">
            <a:normAutofit lnSpcReduction="10000"/>
          </a:bodyPr>
          <a:lstStyle/>
          <a:p>
            <a:pPr marL="274320" indent="-274320" eaLnBrk="1" fontAlgn="auto" hangingPunct="1">
              <a:spcAft>
                <a:spcPts val="0"/>
              </a:spcAft>
              <a:buClr>
                <a:schemeClr val="accent3"/>
              </a:buClr>
              <a:buFont typeface="Wingdings 2"/>
              <a:buChar char=""/>
              <a:defRPr/>
            </a:pPr>
            <a:r>
              <a:rPr lang="en-US" dirty="0" smtClean="0"/>
              <a:t>Different species can share the same habitat and food requirements.</a:t>
            </a:r>
          </a:p>
          <a:p>
            <a:pPr marL="274320" indent="-274320" eaLnBrk="1" fontAlgn="auto" hangingPunct="1">
              <a:spcAft>
                <a:spcPts val="0"/>
              </a:spcAft>
              <a:buClr>
                <a:schemeClr val="accent3"/>
              </a:buClr>
              <a:buFont typeface="Wingdings 2"/>
              <a:buChar char=""/>
              <a:defRPr/>
            </a:pPr>
            <a:r>
              <a:rPr lang="en-US" b="1" u="sng" dirty="0" smtClean="0"/>
              <a:t>Competition </a:t>
            </a:r>
            <a:r>
              <a:rPr lang="en-US" dirty="0" smtClean="0"/>
              <a:t> is the struggle between organisms to survive as they attempt to use the same limited resource. </a:t>
            </a:r>
          </a:p>
          <a:p>
            <a:pPr marL="571500" lvl="1">
              <a:buClr>
                <a:schemeClr val="accent3"/>
              </a:buClr>
              <a:buFont typeface="Wingdings 2"/>
              <a:buChar char=""/>
              <a:defRPr/>
            </a:pPr>
            <a:r>
              <a:rPr lang="en-US" dirty="0" smtClean="0"/>
              <a:t>In any ecosystem, there is a limited amount of </a:t>
            </a:r>
            <a:r>
              <a:rPr lang="en-US" b="1" u="sng" dirty="0" smtClean="0"/>
              <a:t>food, water and shelter. </a:t>
            </a:r>
          </a:p>
          <a:p>
            <a:pPr marL="571500" lvl="1">
              <a:buClr>
                <a:schemeClr val="accent3"/>
              </a:buClr>
              <a:buFont typeface="Wingdings 2"/>
              <a:buChar char=""/>
              <a:defRPr/>
            </a:pPr>
            <a:r>
              <a:rPr lang="en-US" dirty="0" smtClean="0"/>
              <a:t>Organisms that survive have adaptations that enable them to reduce competition. </a:t>
            </a:r>
            <a:endParaRPr lang="en-US" dirty="0"/>
          </a:p>
        </p:txBody>
      </p:sp>
      <p:cxnSp>
        <p:nvCxnSpPr>
          <p:cNvPr id="5" name="Straight Connector 4"/>
          <p:cNvCxnSpPr/>
          <p:nvPr/>
        </p:nvCxnSpPr>
        <p:spPr>
          <a:xfrm rot="5400000">
            <a:off x="342901" y="4229100"/>
            <a:ext cx="4648200"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173" name="TextBox 5"/>
          <p:cNvSpPr txBox="1">
            <a:spLocks noChangeArrowheads="1"/>
          </p:cNvSpPr>
          <p:nvPr/>
        </p:nvSpPr>
        <p:spPr bwMode="auto">
          <a:xfrm>
            <a:off x="483833" y="2681927"/>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solidFill>
                  <a:schemeClr val="accent1"/>
                </a:solidFill>
                <a:latin typeface="Constantia" pitchFamily="18" charset="0"/>
              </a:rPr>
              <a:t>What is competition? </a:t>
            </a:r>
          </a:p>
        </p:txBody>
      </p:sp>
      <p:sp>
        <p:nvSpPr>
          <p:cNvPr id="7174" name="TextBox 6"/>
          <p:cNvSpPr txBox="1">
            <a:spLocks noChangeArrowheads="1"/>
          </p:cNvSpPr>
          <p:nvPr/>
        </p:nvSpPr>
        <p:spPr bwMode="auto">
          <a:xfrm>
            <a:off x="533400" y="4230687"/>
            <a:ext cx="243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i="1" dirty="0">
                <a:solidFill>
                  <a:schemeClr val="accent1"/>
                </a:solidFill>
                <a:latin typeface="Constantia" pitchFamily="18" charset="0"/>
              </a:rPr>
              <a:t>What do organisms have to do in order to reduce competition? </a:t>
            </a:r>
          </a:p>
        </p:txBody>
      </p:sp>
    </p:spTree>
    <p:extLst>
      <p:ext uri="{BB962C8B-B14F-4D97-AF65-F5344CB8AC3E}">
        <p14:creationId xmlns:p14="http://schemas.microsoft.com/office/powerpoint/2010/main" val="184499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81000" y="69850"/>
            <a:ext cx="7024744" cy="1143000"/>
          </a:xfrm>
        </p:spPr>
        <p:txBody>
          <a:bodyPr/>
          <a:lstStyle/>
          <a:p>
            <a:pPr eaLnBrk="1" hangingPunct="1"/>
            <a:r>
              <a:rPr lang="en-US" dirty="0" smtClean="0"/>
              <a:t>Predation</a:t>
            </a:r>
          </a:p>
        </p:txBody>
      </p:sp>
      <p:sp>
        <p:nvSpPr>
          <p:cNvPr id="8195" name="Content Placeholder 2"/>
          <p:cNvSpPr>
            <a:spLocks noGrp="1"/>
          </p:cNvSpPr>
          <p:nvPr>
            <p:ph idx="1"/>
          </p:nvPr>
        </p:nvSpPr>
        <p:spPr>
          <a:xfrm>
            <a:off x="2819400" y="2300288"/>
            <a:ext cx="5791200" cy="4389437"/>
          </a:xfrm>
        </p:spPr>
        <p:txBody>
          <a:bodyPr/>
          <a:lstStyle/>
          <a:p>
            <a:pPr eaLnBrk="1" hangingPunct="1"/>
            <a:r>
              <a:rPr lang="en-US" b="1" u="sng" dirty="0" smtClean="0"/>
              <a:t>Predation</a:t>
            </a:r>
            <a:r>
              <a:rPr lang="en-US" dirty="0" smtClean="0"/>
              <a:t> is an interaction in which one organism kills another for food. </a:t>
            </a:r>
          </a:p>
          <a:p>
            <a:pPr eaLnBrk="1" hangingPunct="1"/>
            <a:r>
              <a:rPr lang="en-US" dirty="0" smtClean="0"/>
              <a:t>The organism that does the killing for food is the </a:t>
            </a:r>
            <a:r>
              <a:rPr lang="en-US" b="1" u="sng" dirty="0" smtClean="0"/>
              <a:t>predator</a:t>
            </a:r>
            <a:r>
              <a:rPr lang="en-US" dirty="0" smtClean="0"/>
              <a:t>.</a:t>
            </a:r>
          </a:p>
          <a:p>
            <a:pPr eaLnBrk="1" hangingPunct="1"/>
            <a:r>
              <a:rPr lang="en-US" dirty="0" smtClean="0"/>
              <a:t>The organisms that is killed for food is the </a:t>
            </a:r>
            <a:r>
              <a:rPr lang="en-US" b="1" u="sng" dirty="0" smtClean="0"/>
              <a:t>prey</a:t>
            </a:r>
            <a:r>
              <a:rPr lang="en-US" dirty="0" smtClean="0"/>
              <a:t>.</a:t>
            </a:r>
          </a:p>
        </p:txBody>
      </p:sp>
      <p:cxnSp>
        <p:nvCxnSpPr>
          <p:cNvPr id="5" name="Straight Connector 4"/>
          <p:cNvCxnSpPr/>
          <p:nvPr/>
        </p:nvCxnSpPr>
        <p:spPr>
          <a:xfrm rot="5400000">
            <a:off x="342901" y="4229100"/>
            <a:ext cx="4648200" cy="31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197" name="Picture 4" descr="C:\Users\Owner\AppData\Local\Microsoft\Windows\Temporary Internet Files\Content.IE5\IUT3ZOYE\MP91021889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4910"/>
            <a:ext cx="26003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descr="C:\Users\Owner\AppData\Local\Microsoft\Windows\Temporary Internet Files\Content.IE5\PAHUM4PU\MP9002625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572000"/>
            <a:ext cx="239871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8"/>
          <p:cNvSpPr txBox="1">
            <a:spLocks noChangeArrowheads="1"/>
          </p:cNvSpPr>
          <p:nvPr/>
        </p:nvSpPr>
        <p:spPr bwMode="auto">
          <a:xfrm>
            <a:off x="685800" y="2232935"/>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a:solidFill>
                  <a:schemeClr val="accent1"/>
                </a:solidFill>
                <a:latin typeface="Constantia" pitchFamily="18" charset="0"/>
              </a:rPr>
              <a:t>What is predation? </a:t>
            </a:r>
          </a:p>
        </p:txBody>
      </p:sp>
      <p:sp>
        <p:nvSpPr>
          <p:cNvPr id="8200" name="TextBox 9"/>
          <p:cNvSpPr txBox="1">
            <a:spLocks noChangeArrowheads="1"/>
          </p:cNvSpPr>
          <p:nvPr/>
        </p:nvSpPr>
        <p:spPr bwMode="auto">
          <a:xfrm>
            <a:off x="475065" y="3352800"/>
            <a:ext cx="2209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solidFill>
                  <a:schemeClr val="accent1"/>
                </a:solidFill>
                <a:latin typeface="Constantia" pitchFamily="18" charset="0"/>
              </a:rPr>
              <a:t>What is the relationship between predator and prey? </a:t>
            </a:r>
          </a:p>
        </p:txBody>
      </p:sp>
    </p:spTree>
    <p:extLst>
      <p:ext uri="{BB962C8B-B14F-4D97-AF65-F5344CB8AC3E}">
        <p14:creationId xmlns:p14="http://schemas.microsoft.com/office/powerpoint/2010/main" val="310638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a:hlinkClick r:id="rId2"/>
          </p:cNvPr>
          <p:cNvSpPr txBox="1">
            <a:spLocks noChangeArrowheads="1"/>
          </p:cNvSpPr>
          <p:nvPr/>
        </p:nvSpPr>
        <p:spPr bwMode="auto">
          <a:xfrm>
            <a:off x="685800" y="533400"/>
            <a:ext cx="7772400" cy="762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2000" b="1" dirty="0"/>
          </a:p>
          <a:p>
            <a:pPr algn="ctr" eaLnBrk="1" hangingPunct="1"/>
            <a:r>
              <a:rPr lang="en-US" sz="2000" b="1" dirty="0"/>
              <a:t>Predator-Prey competition relationships </a:t>
            </a:r>
          </a:p>
          <a:p>
            <a:pPr algn="ctr" eaLnBrk="1" hangingPunct="1"/>
            <a:r>
              <a:rPr lang="en-US" sz="2000" b="1" dirty="0"/>
              <a:t>help maintain stability within an ecosystem.  </a:t>
            </a:r>
          </a:p>
          <a:p>
            <a:pPr algn="ctr" eaLnBrk="1" hangingPunct="1"/>
            <a:endParaRPr lang="en-US" dirty="0"/>
          </a:p>
          <a:p>
            <a:pPr algn="ctr" eaLnBrk="1" hangingPunct="1"/>
            <a:endParaRPr lang="en-US" dirty="0"/>
          </a:p>
          <a:p>
            <a:pPr algn="ctr" eaLnBrk="1" hangingPunct="1"/>
            <a:endParaRPr lang="en-US" sz="2000" dirty="0"/>
          </a:p>
          <a:p>
            <a:pPr algn="ctr" eaLnBrk="1" hangingPunct="1"/>
            <a:r>
              <a:rPr lang="en-US" sz="2000" dirty="0"/>
              <a:t>BUT… If a prey population decreases or is eliminated, predator population decreases.</a:t>
            </a:r>
          </a:p>
          <a:p>
            <a:pPr algn="ctr" eaLnBrk="1" hangingPunct="1"/>
            <a:endParaRPr lang="en-US" sz="2000" dirty="0"/>
          </a:p>
          <a:p>
            <a:pPr algn="ctr" eaLnBrk="1" hangingPunct="1"/>
            <a:r>
              <a:rPr lang="en-US" sz="2000" b="1" dirty="0"/>
              <a:t>Prey population       Predator  population </a:t>
            </a:r>
          </a:p>
          <a:p>
            <a:pPr algn="ctr" eaLnBrk="1" hangingPunct="1"/>
            <a:endParaRPr lang="en-US" sz="1000" dirty="0"/>
          </a:p>
          <a:p>
            <a:pPr algn="ctr" eaLnBrk="1" hangingPunct="1"/>
            <a:endParaRPr lang="en-US" sz="2000" dirty="0"/>
          </a:p>
          <a:p>
            <a:pPr algn="ctr" eaLnBrk="1" hangingPunct="1"/>
            <a:endParaRPr lang="en-US" sz="2000" dirty="0"/>
          </a:p>
          <a:p>
            <a:pPr algn="ctr" eaLnBrk="1" hangingPunct="1"/>
            <a:endParaRPr lang="en-US" sz="2000" dirty="0"/>
          </a:p>
          <a:p>
            <a:pPr algn="ctr" eaLnBrk="1" hangingPunct="1"/>
            <a:r>
              <a:rPr lang="en-US" sz="2000" dirty="0"/>
              <a:t>Likewise, if a prey population increases, predator population increases</a:t>
            </a:r>
          </a:p>
          <a:p>
            <a:pPr algn="ctr" eaLnBrk="1" hangingPunct="1"/>
            <a:endParaRPr lang="en-US" sz="2000" dirty="0"/>
          </a:p>
          <a:p>
            <a:pPr algn="ctr" eaLnBrk="1" hangingPunct="1"/>
            <a:r>
              <a:rPr lang="en-US" sz="2000" b="1" dirty="0"/>
              <a:t>Prey population       Predator  population </a:t>
            </a:r>
          </a:p>
          <a:p>
            <a:pPr algn="ctr" eaLnBrk="1" hangingPunct="1"/>
            <a:endParaRPr lang="en-US" b="1" dirty="0"/>
          </a:p>
          <a:p>
            <a:pPr algn="ctr" eaLnBrk="1" hangingPunct="1"/>
            <a:endParaRPr lang="en-US" sz="800" b="1"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a:p>
            <a:pPr algn="ctr" eaLnBrk="1" hangingPunct="1"/>
            <a:endParaRPr lang="en-US" dirty="0"/>
          </a:p>
        </p:txBody>
      </p:sp>
      <p:cxnSp>
        <p:nvCxnSpPr>
          <p:cNvPr id="4" name="Straight Arrow Connector 3"/>
          <p:cNvCxnSpPr/>
          <p:nvPr/>
        </p:nvCxnSpPr>
        <p:spPr>
          <a:xfrm flipH="1" flipV="1">
            <a:off x="4267200" y="5389485"/>
            <a:ext cx="7938"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267200" y="3276600"/>
            <a:ext cx="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15200" y="3116802"/>
            <a:ext cx="0"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7413" y="5389485"/>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785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84573" y="304800"/>
            <a:ext cx="7024744" cy="1143000"/>
          </a:xfrm>
        </p:spPr>
        <p:txBody>
          <a:bodyPr/>
          <a:lstStyle/>
          <a:p>
            <a:pPr eaLnBrk="1" hangingPunct="1"/>
            <a:r>
              <a:rPr lang="en-US" dirty="0" smtClean="0"/>
              <a:t>Symbiosis</a:t>
            </a:r>
          </a:p>
        </p:txBody>
      </p:sp>
      <p:sp>
        <p:nvSpPr>
          <p:cNvPr id="15363" name="Content Placeholder 2"/>
          <p:cNvSpPr>
            <a:spLocks noGrp="1"/>
          </p:cNvSpPr>
          <p:nvPr>
            <p:ph idx="1"/>
          </p:nvPr>
        </p:nvSpPr>
        <p:spPr>
          <a:xfrm>
            <a:off x="2895600" y="1935163"/>
            <a:ext cx="5791200" cy="4389437"/>
          </a:xfrm>
        </p:spPr>
        <p:txBody>
          <a:bodyPr rtlCol="0">
            <a:normAutofit/>
          </a:bodyPr>
          <a:lstStyle/>
          <a:p>
            <a:pPr eaLnBrk="1" fontAlgn="auto" hangingPunct="1">
              <a:spcAft>
                <a:spcPts val="0"/>
              </a:spcAft>
              <a:buFont typeface="Arial" pitchFamily="34" charset="0"/>
              <a:buChar char="•"/>
              <a:defRPr/>
            </a:pPr>
            <a:r>
              <a:rPr lang="en-US" b="1" u="sng" dirty="0" smtClean="0"/>
              <a:t>Symbiosis</a:t>
            </a:r>
            <a:r>
              <a:rPr lang="en-US" dirty="0" smtClean="0"/>
              <a:t> – is a close relationship between two species that benefits at least one of the species.  </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There are three types of symbiotic relationships:</a:t>
            </a:r>
          </a:p>
          <a:p>
            <a:pPr marL="849313" lvl="1" indent="-457200" eaLnBrk="1" fontAlgn="auto" hangingPunct="1">
              <a:spcAft>
                <a:spcPts val="0"/>
              </a:spcAft>
              <a:buFont typeface="Calibri" pitchFamily="34" charset="0"/>
              <a:buAutoNum type="arabicPeriod"/>
              <a:defRPr/>
            </a:pPr>
            <a:r>
              <a:rPr lang="en-US" b="1" dirty="0" smtClean="0"/>
              <a:t>Mutualism</a:t>
            </a:r>
          </a:p>
          <a:p>
            <a:pPr marL="849313" lvl="1" indent="-457200" eaLnBrk="1" fontAlgn="auto" hangingPunct="1">
              <a:spcAft>
                <a:spcPts val="0"/>
              </a:spcAft>
              <a:buFont typeface="Calibri" pitchFamily="34" charset="0"/>
              <a:buAutoNum type="arabicPeriod"/>
              <a:defRPr/>
            </a:pPr>
            <a:r>
              <a:rPr lang="en-US" b="1" dirty="0" smtClean="0"/>
              <a:t>Commensalism</a:t>
            </a:r>
          </a:p>
          <a:p>
            <a:pPr marL="849313" lvl="1" indent="-457200" eaLnBrk="1" fontAlgn="auto" hangingPunct="1">
              <a:spcAft>
                <a:spcPts val="0"/>
              </a:spcAft>
              <a:buFont typeface="Calibri" pitchFamily="34" charset="0"/>
              <a:buAutoNum type="arabicPeriod"/>
              <a:defRPr/>
            </a:pPr>
            <a:r>
              <a:rPr lang="en-US" b="1" dirty="0" smtClean="0"/>
              <a:t>Parasitism</a:t>
            </a:r>
          </a:p>
        </p:txBody>
      </p:sp>
      <p:cxnSp>
        <p:nvCxnSpPr>
          <p:cNvPr id="5" name="Straight Connector 4"/>
          <p:cNvCxnSpPr/>
          <p:nvPr/>
        </p:nvCxnSpPr>
        <p:spPr>
          <a:xfrm rot="5400000">
            <a:off x="649287" y="4229101"/>
            <a:ext cx="4648200"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293" name="TextBox 5"/>
          <p:cNvSpPr txBox="1">
            <a:spLocks noChangeArrowheads="1"/>
          </p:cNvSpPr>
          <p:nvPr/>
        </p:nvSpPr>
        <p:spPr bwMode="auto">
          <a:xfrm>
            <a:off x="609600" y="2081814"/>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solidFill>
                  <a:schemeClr val="accent1"/>
                </a:solidFill>
                <a:latin typeface="Constantia" pitchFamily="18" charset="0"/>
              </a:rPr>
              <a:t>What is symbiosis? </a:t>
            </a:r>
          </a:p>
        </p:txBody>
      </p:sp>
      <p:sp>
        <p:nvSpPr>
          <p:cNvPr id="12294" name="TextBox 6"/>
          <p:cNvSpPr txBox="1">
            <a:spLocks noChangeArrowheads="1"/>
          </p:cNvSpPr>
          <p:nvPr/>
        </p:nvSpPr>
        <p:spPr bwMode="auto">
          <a:xfrm>
            <a:off x="484573" y="3875103"/>
            <a:ext cx="2362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solidFill>
                  <a:schemeClr val="accent1"/>
                </a:solidFill>
                <a:latin typeface="Constantia" pitchFamily="18" charset="0"/>
              </a:rPr>
              <a:t>What are the three types of symbiotic relationships?</a:t>
            </a:r>
          </a:p>
        </p:txBody>
      </p:sp>
    </p:spTree>
    <p:extLst>
      <p:ext uri="{BB962C8B-B14F-4D97-AF65-F5344CB8AC3E}">
        <p14:creationId xmlns:p14="http://schemas.microsoft.com/office/powerpoint/2010/main" val="41045435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457200" y="228600"/>
            <a:ext cx="7024744" cy="1143000"/>
          </a:xfrm>
        </p:spPr>
        <p:txBody>
          <a:bodyPr/>
          <a:lstStyle/>
          <a:p>
            <a:pPr eaLnBrk="1" hangingPunct="1"/>
            <a:r>
              <a:rPr lang="en-US" dirty="0" smtClean="0"/>
              <a:t>Symbiotic Relationships</a:t>
            </a:r>
          </a:p>
        </p:txBody>
      </p:sp>
      <p:sp>
        <p:nvSpPr>
          <p:cNvPr id="30723" name="Rectangle 3"/>
          <p:cNvSpPr>
            <a:spLocks noGrp="1" noRot="1" noChangeArrowheads="1"/>
          </p:cNvSpPr>
          <p:nvPr>
            <p:ph idx="1"/>
          </p:nvPr>
        </p:nvSpPr>
        <p:spPr>
          <a:xfrm>
            <a:off x="457200" y="1291623"/>
            <a:ext cx="6777317" cy="3508977"/>
          </a:xfrm>
        </p:spPr>
        <p:txBody>
          <a:bodyPr rtlCol="0">
            <a:normAutofit/>
          </a:bodyPr>
          <a:lstStyle/>
          <a:p>
            <a:pPr marL="274320" indent="-274320" eaLnBrk="1" fontAlgn="auto" hangingPunct="1">
              <a:lnSpc>
                <a:spcPct val="80000"/>
              </a:lnSpc>
              <a:spcAft>
                <a:spcPts val="0"/>
              </a:spcAft>
              <a:buClr>
                <a:schemeClr val="accent3"/>
              </a:buClr>
              <a:buFont typeface="Arial" pitchFamily="34" charset="0"/>
              <a:buChar char="►"/>
              <a:defRPr/>
            </a:pPr>
            <a:r>
              <a:rPr lang="en-US" sz="2400" b="1" dirty="0" smtClean="0"/>
              <a:t>A. Mutualism</a:t>
            </a:r>
          </a:p>
          <a:p>
            <a:pPr marL="571500" lvl="1">
              <a:lnSpc>
                <a:spcPct val="80000"/>
              </a:lnSpc>
              <a:buClr>
                <a:schemeClr val="accent3"/>
              </a:buClr>
              <a:buFont typeface="Arial" pitchFamily="34" charset="0"/>
              <a:buChar char="►"/>
              <a:defRPr/>
            </a:pPr>
            <a:r>
              <a:rPr lang="en-US" dirty="0" smtClean="0"/>
              <a:t>A</a:t>
            </a:r>
            <a:r>
              <a:rPr lang="en-US" sz="2200" dirty="0" smtClean="0"/>
              <a:t> symbiotic relationship in which </a:t>
            </a:r>
            <a:r>
              <a:rPr lang="en-US" sz="2200" b="1" u="sng" dirty="0" smtClean="0"/>
              <a:t>both species benefit </a:t>
            </a:r>
          </a:p>
          <a:p>
            <a:pPr marL="571500" lvl="1">
              <a:lnSpc>
                <a:spcPct val="80000"/>
              </a:lnSpc>
              <a:buClr>
                <a:schemeClr val="accent3"/>
              </a:buClr>
              <a:buFont typeface="Arial" pitchFamily="34" charset="0"/>
              <a:buChar char="►"/>
              <a:defRPr/>
            </a:pPr>
            <a:r>
              <a:rPr lang="en-US" dirty="0" smtClean="0"/>
              <a:t>E</a:t>
            </a:r>
            <a:r>
              <a:rPr lang="en-US" sz="2200" dirty="0" smtClean="0"/>
              <a:t>xp: ants and Acadia trees. Ants protect the </a:t>
            </a:r>
          </a:p>
          <a:p>
            <a:pPr marL="297180" lvl="1" indent="0">
              <a:lnSpc>
                <a:spcPct val="80000"/>
              </a:lnSpc>
              <a:buClr>
                <a:schemeClr val="accent3"/>
              </a:buClr>
              <a:buNone/>
              <a:defRPr/>
            </a:pPr>
            <a:r>
              <a:rPr lang="en-US" dirty="0"/>
              <a:t> </a:t>
            </a:r>
            <a:r>
              <a:rPr lang="en-US" dirty="0" smtClean="0"/>
              <a:t>   	</a:t>
            </a:r>
            <a:r>
              <a:rPr lang="en-US" sz="2200" dirty="0" smtClean="0"/>
              <a:t>Acadia tree by attacking any animal that        	tries to</a:t>
            </a:r>
            <a:r>
              <a:rPr lang="en-US" dirty="0" smtClean="0"/>
              <a:t> </a:t>
            </a:r>
            <a:r>
              <a:rPr lang="en-US" sz="2200" dirty="0" smtClean="0"/>
              <a:t>feed on tree, tree  provides nectar 	and home for</a:t>
            </a:r>
            <a:r>
              <a:rPr lang="en-US" dirty="0"/>
              <a:t> </a:t>
            </a:r>
            <a:r>
              <a:rPr lang="en-US" sz="2200" dirty="0" smtClean="0"/>
              <a:t>ants.</a:t>
            </a:r>
          </a:p>
          <a:p>
            <a:pPr lvl="1" indent="-342900">
              <a:lnSpc>
                <a:spcPct val="80000"/>
              </a:lnSpc>
              <a:buClr>
                <a:schemeClr val="accent3"/>
              </a:buClr>
              <a:defRPr/>
            </a:pPr>
            <a:r>
              <a:rPr lang="en-US" dirty="0" smtClean="0"/>
              <a:t>Plants and Pollinating Insects</a:t>
            </a:r>
            <a:endParaRPr lang="en-US" sz="2200" dirty="0" smtClean="0"/>
          </a:p>
          <a:p>
            <a:pPr marL="274320" indent="-274320" eaLnBrk="1" fontAlgn="auto" hangingPunct="1">
              <a:lnSpc>
                <a:spcPct val="80000"/>
              </a:lnSpc>
              <a:spcAft>
                <a:spcPts val="0"/>
              </a:spcAft>
              <a:buClr>
                <a:schemeClr val="accent3"/>
              </a:buClr>
              <a:buFont typeface="Arial" pitchFamily="34" charset="0"/>
              <a:buChar char="►"/>
              <a:defRPr/>
            </a:pPr>
            <a:endParaRPr lang="en-US" sz="2400" dirty="0" smtClean="0"/>
          </a:p>
          <a:p>
            <a:pPr marL="274320" indent="-274320" eaLnBrk="1" fontAlgn="auto" hangingPunct="1">
              <a:lnSpc>
                <a:spcPct val="80000"/>
              </a:lnSpc>
              <a:spcAft>
                <a:spcPts val="0"/>
              </a:spcAft>
              <a:buClr>
                <a:schemeClr val="accent3"/>
              </a:buClr>
              <a:buFont typeface="Arial" pitchFamily="34" charset="0"/>
              <a:buChar char="►"/>
              <a:defRPr/>
            </a:pPr>
            <a:endParaRPr lang="en-US" sz="2400" dirty="0" smtClean="0"/>
          </a:p>
        </p:txBody>
      </p:sp>
      <p:pic>
        <p:nvPicPr>
          <p:cNvPr id="16386" name="Picture 2" descr="http://www.alexanderwild.com/Ants/Taxonomic-List-of-Ant-Genera/Pseudomyrmex/spinicola12/575648985_FG4cj-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857" y="3761136"/>
            <a:ext cx="4648200" cy="309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19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533400" y="76200"/>
            <a:ext cx="7024744" cy="1143000"/>
          </a:xfrm>
          <a:noFill/>
        </p:spPr>
        <p:txBody>
          <a:bodyPr/>
          <a:lstStyle/>
          <a:p>
            <a:pPr eaLnBrk="1" hangingPunct="1"/>
            <a:r>
              <a:rPr lang="en-US" dirty="0" smtClean="0"/>
              <a:t>Mutualism</a:t>
            </a:r>
          </a:p>
        </p:txBody>
      </p:sp>
      <p:sp>
        <p:nvSpPr>
          <p:cNvPr id="16387" name="Rectangle 3"/>
          <p:cNvSpPr>
            <a:spLocks noGrp="1" noRot="1" noChangeArrowheads="1"/>
          </p:cNvSpPr>
          <p:nvPr>
            <p:ph idx="1"/>
          </p:nvPr>
        </p:nvSpPr>
        <p:spPr>
          <a:xfrm>
            <a:off x="492125" y="1242218"/>
            <a:ext cx="8229600" cy="4525963"/>
          </a:xfrm>
        </p:spPr>
        <p:txBody>
          <a:bodyPr/>
          <a:lstStyle/>
          <a:p>
            <a:pPr eaLnBrk="1" hangingPunct="1"/>
            <a:r>
              <a:rPr lang="en-US" sz="2400" dirty="0" smtClean="0"/>
              <a:t>One example of a mutualistic relationship is that of the oxpecker (a kind of bird) and the rhinoceros or zebra. Oxpeckers land on rhinos or zebras and eat ticks and other parasites that live on their skin. The oxpeckers get food and the beasts get pest control. </a:t>
            </a:r>
          </a:p>
        </p:txBody>
      </p:sp>
      <p:pic>
        <p:nvPicPr>
          <p:cNvPr id="16388" name="Picture 5" descr="bird+z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25" y="3505200"/>
            <a:ext cx="51816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9264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981200" y="381000"/>
            <a:ext cx="5791200" cy="1143000"/>
          </a:xfrm>
          <a:noFill/>
        </p:spPr>
        <p:txBody>
          <a:bodyPr/>
          <a:lstStyle/>
          <a:p>
            <a:pPr eaLnBrk="1" hangingPunct="1"/>
            <a:r>
              <a:rPr lang="en-US" dirty="0" smtClean="0"/>
              <a:t>Mutualism</a:t>
            </a:r>
          </a:p>
        </p:txBody>
      </p:sp>
      <p:sp>
        <p:nvSpPr>
          <p:cNvPr id="17411" name="Rectangle 3"/>
          <p:cNvSpPr>
            <a:spLocks noGrp="1" noRot="1" noChangeArrowheads="1"/>
          </p:cNvSpPr>
          <p:nvPr>
            <p:ph idx="1"/>
          </p:nvPr>
        </p:nvSpPr>
        <p:spPr/>
        <p:txBody>
          <a:bodyPr/>
          <a:lstStyle/>
          <a:p>
            <a:pPr marL="68580" indent="0" eaLnBrk="1" hangingPunct="1">
              <a:buNone/>
            </a:pPr>
            <a:r>
              <a:rPr lang="en-US" dirty="0" smtClean="0"/>
              <a:t> </a:t>
            </a:r>
          </a:p>
        </p:txBody>
      </p:sp>
      <p:pic>
        <p:nvPicPr>
          <p:cNvPr id="17412" name="Picture 5" descr="ANd9GcR87ZtrLoM9vsN4SBhxgclyqU1r97dqJJ058sm0hRR3oQd7wrK3CiHIJt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04800"/>
            <a:ext cx="1623075" cy="1159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7" descr="ANd9GcSaDQfh2IBDBqbqHVfBw5BOQPZYR7ycLY1D1UIoJWTvK74MQtBNT-jw5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3" y="1066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p:cNvSpPr>
            <a:spLocks noChangeArrowheads="1"/>
          </p:cNvSpPr>
          <p:nvPr/>
        </p:nvSpPr>
        <p:spPr bwMode="auto">
          <a:xfrm>
            <a:off x="4800600" y="4114800"/>
            <a:ext cx="3657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hlink"/>
              </a:buClr>
              <a:buSzPct val="80000"/>
              <a:buFont typeface="Arial" charset="0"/>
              <a:buChar char="►"/>
            </a:pPr>
            <a:endParaRPr lang="en-US"/>
          </a:p>
        </p:txBody>
      </p:sp>
      <p:sp>
        <p:nvSpPr>
          <p:cNvPr id="17415" name="Rectangle 9"/>
          <p:cNvSpPr>
            <a:spLocks noChangeArrowheads="1"/>
          </p:cNvSpPr>
          <p:nvPr/>
        </p:nvSpPr>
        <p:spPr bwMode="auto">
          <a:xfrm>
            <a:off x="762000" y="1676400"/>
            <a:ext cx="480060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buClr>
                <a:schemeClr val="hlink"/>
              </a:buClr>
              <a:buSzPct val="80000"/>
              <a:buFont typeface="Arial" charset="0"/>
              <a:buChar char="►"/>
            </a:pPr>
            <a:r>
              <a:rPr lang="en-US" sz="2400" dirty="0"/>
              <a:t> </a:t>
            </a:r>
            <a:r>
              <a:rPr lang="en-US" sz="2400" dirty="0" smtClean="0"/>
              <a:t>Aphids </a:t>
            </a:r>
            <a:r>
              <a:rPr lang="en-US" sz="2400" dirty="0"/>
              <a:t>and ants. </a:t>
            </a:r>
            <a:endParaRPr lang="en-US" sz="2400" dirty="0" smtClean="0"/>
          </a:p>
          <a:p>
            <a:pPr>
              <a:spcBef>
                <a:spcPct val="20000"/>
              </a:spcBef>
              <a:buClr>
                <a:schemeClr val="hlink"/>
              </a:buClr>
              <a:buSzPct val="80000"/>
              <a:buFont typeface="Arial" charset="0"/>
              <a:buChar char="►"/>
            </a:pPr>
            <a:r>
              <a:rPr lang="en-US" sz="2400" dirty="0" smtClean="0"/>
              <a:t>The </a:t>
            </a:r>
            <a:r>
              <a:rPr lang="en-US" sz="2400" dirty="0"/>
              <a:t>aphids secrete a sugary solution </a:t>
            </a:r>
            <a:r>
              <a:rPr lang="en-US" sz="2400" dirty="0" smtClean="0"/>
              <a:t>called honeydew</a:t>
            </a:r>
            <a:r>
              <a:rPr lang="en-US" sz="2400" dirty="0"/>
              <a:t>. Ants drink the honeydew and, in return, they protect the aphids from predators.</a:t>
            </a:r>
          </a:p>
        </p:txBody>
      </p:sp>
      <p:pic>
        <p:nvPicPr>
          <p:cNvPr id="17416" name="Picture 11" descr="A photograph of an ant collecting honeydew from aphi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5588" y="3657600"/>
            <a:ext cx="33337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172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024744" cy="1143000"/>
          </a:xfrm>
        </p:spPr>
        <p:txBody>
          <a:bodyPr/>
          <a:lstStyle/>
          <a:p>
            <a:r>
              <a:rPr lang="en-US" dirty="0" smtClean="0"/>
              <a:t>Symbiotic Relationships</a:t>
            </a:r>
            <a:endParaRPr lang="en-US" dirty="0"/>
          </a:p>
        </p:txBody>
      </p:sp>
      <p:sp>
        <p:nvSpPr>
          <p:cNvPr id="3" name="Content Placeholder 2"/>
          <p:cNvSpPr>
            <a:spLocks noGrp="1"/>
          </p:cNvSpPr>
          <p:nvPr>
            <p:ph idx="1"/>
          </p:nvPr>
        </p:nvSpPr>
        <p:spPr>
          <a:xfrm>
            <a:off x="497541" y="1371600"/>
            <a:ext cx="6777317" cy="2743200"/>
          </a:xfrm>
        </p:spPr>
        <p:txBody>
          <a:bodyPr/>
          <a:lstStyle/>
          <a:p>
            <a:pPr marL="274320" lvl="0">
              <a:lnSpc>
                <a:spcPct val="80000"/>
              </a:lnSpc>
              <a:buClr>
                <a:srgbClr val="FF6700"/>
              </a:buClr>
              <a:buFont typeface="Arial" pitchFamily="34" charset="0"/>
              <a:buChar char="►"/>
              <a:defRPr/>
            </a:pPr>
            <a:endParaRPr lang="en-US" sz="2000" dirty="0">
              <a:solidFill>
                <a:srgbClr val="3E3D2D"/>
              </a:solidFill>
            </a:endParaRPr>
          </a:p>
          <a:p>
            <a:pPr marL="274320" lvl="0">
              <a:lnSpc>
                <a:spcPct val="80000"/>
              </a:lnSpc>
              <a:buClr>
                <a:srgbClr val="FF6700"/>
              </a:buClr>
              <a:buFont typeface="Arial" pitchFamily="34" charset="0"/>
              <a:buChar char="►"/>
              <a:defRPr/>
            </a:pPr>
            <a:r>
              <a:rPr lang="en-US" sz="2000" u="sng" dirty="0">
                <a:solidFill>
                  <a:srgbClr val="3E3D2D"/>
                </a:solidFill>
              </a:rPr>
              <a:t>B. </a:t>
            </a:r>
            <a:r>
              <a:rPr lang="en-US" sz="2000" u="sng" dirty="0" smtClean="0">
                <a:solidFill>
                  <a:srgbClr val="3E3D2D"/>
                </a:solidFill>
              </a:rPr>
              <a:t>Commensalism</a:t>
            </a:r>
          </a:p>
          <a:p>
            <a:pPr marL="274320">
              <a:lnSpc>
                <a:spcPct val="80000"/>
              </a:lnSpc>
              <a:buClr>
                <a:srgbClr val="FF6700"/>
              </a:buClr>
              <a:buFont typeface="Arial" pitchFamily="34" charset="0"/>
              <a:buChar char="►"/>
              <a:defRPr/>
            </a:pPr>
            <a:endParaRPr lang="en-US" sz="2000" dirty="0" smtClean="0"/>
          </a:p>
          <a:p>
            <a:pPr marL="274320">
              <a:lnSpc>
                <a:spcPct val="80000"/>
              </a:lnSpc>
              <a:buClr>
                <a:srgbClr val="FF6700"/>
              </a:buClr>
              <a:buFont typeface="Arial" pitchFamily="34" charset="0"/>
              <a:buChar char="►"/>
              <a:defRPr/>
            </a:pPr>
            <a:r>
              <a:rPr lang="en-US" sz="2000" dirty="0" smtClean="0"/>
              <a:t>Commensalism </a:t>
            </a:r>
            <a:r>
              <a:rPr lang="en-US" sz="2000" dirty="0"/>
              <a:t>– Is a relationship in which one species </a:t>
            </a:r>
            <a:r>
              <a:rPr lang="en-US" sz="2000" b="1" u="sng" dirty="0"/>
              <a:t>benefits </a:t>
            </a:r>
            <a:r>
              <a:rPr lang="en-US" sz="2000" dirty="0"/>
              <a:t>and the other species is neither </a:t>
            </a:r>
            <a:r>
              <a:rPr lang="en-US" sz="2000" b="1" u="sng" dirty="0"/>
              <a:t>helped nor harmed.</a:t>
            </a:r>
          </a:p>
          <a:p>
            <a:pPr marL="274320" lvl="0">
              <a:lnSpc>
                <a:spcPct val="80000"/>
              </a:lnSpc>
              <a:buClr>
                <a:srgbClr val="FF6700"/>
              </a:buClr>
              <a:buFont typeface="Arial" pitchFamily="34" charset="0"/>
              <a:buChar char="►"/>
              <a:defRPr/>
            </a:pPr>
            <a:endParaRPr lang="en-US" sz="2000" b="1" u="sng" dirty="0">
              <a:solidFill>
                <a:srgbClr val="3E3D2D"/>
              </a:solidFill>
            </a:endParaRPr>
          </a:p>
          <a:p>
            <a:endParaRPr lang="en-US" dirty="0"/>
          </a:p>
        </p:txBody>
      </p:sp>
      <p:pic>
        <p:nvPicPr>
          <p:cNvPr id="15362" name="Picture 2" descr="http://static.memrise.com/uploads/mems/output/3266924-1305130026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429000"/>
            <a:ext cx="4714875"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886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90600" y="533400"/>
            <a:ext cx="7024744" cy="1143000"/>
          </a:xfrm>
        </p:spPr>
        <p:txBody>
          <a:bodyPr/>
          <a:lstStyle/>
          <a:p>
            <a:pPr eaLnBrk="1" hangingPunct="1"/>
            <a:r>
              <a:rPr lang="en-US" dirty="0" smtClean="0"/>
              <a:t>Commensalism</a:t>
            </a:r>
          </a:p>
        </p:txBody>
      </p:sp>
      <p:sp>
        <p:nvSpPr>
          <p:cNvPr id="22531" name="Content Placeholder 2"/>
          <p:cNvSpPr>
            <a:spLocks noGrp="1"/>
          </p:cNvSpPr>
          <p:nvPr>
            <p:ph idx="1"/>
          </p:nvPr>
        </p:nvSpPr>
        <p:spPr>
          <a:xfrm>
            <a:off x="2895600" y="1935163"/>
            <a:ext cx="5791200" cy="4389437"/>
          </a:xfrm>
        </p:spPr>
        <p:txBody>
          <a:bodyPr rtlCol="0">
            <a:normAutofit/>
          </a:bodyPr>
          <a:lstStyle/>
          <a:p>
            <a:pPr marL="571500" lvl="1">
              <a:lnSpc>
                <a:spcPct val="80000"/>
              </a:lnSpc>
              <a:buClr>
                <a:srgbClr val="FF6700"/>
              </a:buClr>
              <a:buFont typeface="Arial" pitchFamily="34" charset="0"/>
              <a:buChar char="►"/>
              <a:defRPr/>
            </a:pPr>
            <a:r>
              <a:rPr lang="en-US" sz="1900" dirty="0" err="1">
                <a:solidFill>
                  <a:srgbClr val="3E3D2D"/>
                </a:solidFill>
              </a:rPr>
              <a:t>Exp</a:t>
            </a:r>
            <a:r>
              <a:rPr lang="en-US" sz="1900" dirty="0">
                <a:solidFill>
                  <a:srgbClr val="3E3D2D"/>
                </a:solidFill>
              </a:rPr>
              <a:t>: orchids, ferns, mosses can live on </a:t>
            </a:r>
            <a:r>
              <a:rPr lang="en-US" sz="1900" dirty="0" smtClean="0">
                <a:solidFill>
                  <a:srgbClr val="3E3D2D"/>
                </a:solidFill>
              </a:rPr>
              <a:t>branches of </a:t>
            </a:r>
            <a:r>
              <a:rPr lang="en-US" sz="1900" dirty="0">
                <a:solidFill>
                  <a:srgbClr val="3E3D2D"/>
                </a:solidFill>
              </a:rPr>
              <a:t>trees and benefit but tree not harmed </a:t>
            </a:r>
            <a:r>
              <a:rPr lang="en-US" sz="1900" dirty="0" smtClean="0">
                <a:solidFill>
                  <a:srgbClr val="3E3D2D"/>
                </a:solidFill>
              </a:rPr>
              <a:t>or benefited</a:t>
            </a:r>
            <a:endParaRPr lang="en-US" sz="1900" dirty="0">
              <a:solidFill>
                <a:srgbClr val="3E3D2D"/>
              </a:solidFill>
            </a:endParaRP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sz="2000" dirty="0" smtClean="0"/>
              <a:t>Example </a:t>
            </a:r>
            <a:r>
              <a:rPr lang="en-US" sz="2000" dirty="0" smtClean="0"/>
              <a:t>– </a:t>
            </a:r>
          </a:p>
          <a:p>
            <a:pPr lvl="1" eaLnBrk="1" fontAlgn="auto" hangingPunct="1">
              <a:spcAft>
                <a:spcPts val="0"/>
              </a:spcAft>
              <a:buFont typeface="Arial" pitchFamily="34" charset="0"/>
              <a:buChar char="–"/>
              <a:defRPr/>
            </a:pPr>
            <a:r>
              <a:rPr lang="en-US" sz="2000" dirty="0" smtClean="0"/>
              <a:t>The red-tailed hawks’ interaction with the saguaro cactus .</a:t>
            </a:r>
          </a:p>
          <a:p>
            <a:pPr lvl="2" eaLnBrk="1" fontAlgn="auto" hangingPunct="1">
              <a:spcAft>
                <a:spcPts val="0"/>
              </a:spcAft>
              <a:buFont typeface="Arial" pitchFamily="34" charset="0"/>
              <a:buChar char="•"/>
              <a:defRPr/>
            </a:pPr>
            <a:r>
              <a:rPr lang="en-US" sz="1800" dirty="0" smtClean="0"/>
              <a:t>The hawks benefit by having a place to build their nests.</a:t>
            </a:r>
          </a:p>
          <a:p>
            <a:pPr lvl="2" eaLnBrk="1" fontAlgn="auto" hangingPunct="1">
              <a:spcAft>
                <a:spcPts val="0"/>
              </a:spcAft>
              <a:buFont typeface="Arial" pitchFamily="34" charset="0"/>
              <a:buChar char="•"/>
              <a:defRPr/>
            </a:pPr>
            <a:r>
              <a:rPr lang="en-US" sz="1800" dirty="0" smtClean="0"/>
              <a:t>The cactus is not affected by the hawks.</a:t>
            </a:r>
          </a:p>
          <a:p>
            <a:pPr eaLnBrk="1" fontAlgn="auto" hangingPunct="1">
              <a:spcAft>
                <a:spcPts val="0"/>
              </a:spcAft>
              <a:buFont typeface="Arial" pitchFamily="34" charset="0"/>
              <a:buChar char="•"/>
              <a:defRPr/>
            </a:pPr>
            <a:endParaRPr lang="en-US" dirty="0" smtClean="0"/>
          </a:p>
        </p:txBody>
      </p:sp>
      <p:pic>
        <p:nvPicPr>
          <p:cNvPr id="19461" name="Picture 2" descr="http://rds.yahoo.com/_ylt=A0WTefe_D5hMjiwARYejzbkF/SIG=13eivvunu/EXP=1285120319/**http%3a/www.cityoforangebeach.com/pages_2007/hawk_migration/hawk_images/red_tailed_haw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810000"/>
            <a:ext cx="22225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457200" y="2286000"/>
            <a:ext cx="266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solidFill>
                  <a:schemeClr val="accent1"/>
                </a:solidFill>
                <a:latin typeface="Constantia" pitchFamily="18" charset="0"/>
              </a:rPr>
              <a:t>What is commensalism? </a:t>
            </a:r>
          </a:p>
        </p:txBody>
      </p:sp>
    </p:spTree>
    <p:extLst>
      <p:ext uri="{BB962C8B-B14F-4D97-AF65-F5344CB8AC3E}">
        <p14:creationId xmlns:p14="http://schemas.microsoft.com/office/powerpoint/2010/main" val="2693817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69220"/>
            <a:ext cx="2895600" cy="248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7024744" cy="1143000"/>
          </a:xfrm>
        </p:spPr>
        <p:txBody>
          <a:bodyPr>
            <a:normAutofit fontScale="90000"/>
          </a:bodyPr>
          <a:lstStyle/>
          <a:p>
            <a:r>
              <a:rPr lang="en-US" dirty="0"/>
              <a:t>Living things are made of cells</a:t>
            </a:r>
          </a:p>
        </p:txBody>
      </p:sp>
      <p:sp>
        <p:nvSpPr>
          <p:cNvPr id="3" name="Content Placeholder 2"/>
          <p:cNvSpPr>
            <a:spLocks noGrp="1"/>
          </p:cNvSpPr>
          <p:nvPr>
            <p:ph sz="quarter" idx="13"/>
          </p:nvPr>
        </p:nvSpPr>
        <p:spPr>
          <a:xfrm>
            <a:off x="381000" y="1371600"/>
            <a:ext cx="3419856" cy="3493008"/>
          </a:xfrm>
        </p:spPr>
        <p:txBody>
          <a:bodyPr>
            <a:normAutofit/>
          </a:bodyPr>
          <a:lstStyle/>
          <a:p>
            <a:r>
              <a:rPr lang="en-US" dirty="0"/>
              <a:t>Cell = A collection of living matter enclosed by a </a:t>
            </a:r>
            <a:r>
              <a:rPr lang="en-US" u="sng" dirty="0"/>
              <a:t>barrier</a:t>
            </a:r>
            <a:r>
              <a:rPr lang="en-US" dirty="0"/>
              <a:t> to separate it from the </a:t>
            </a:r>
            <a:r>
              <a:rPr lang="en-US" u="sng" dirty="0"/>
              <a:t>surroundings.</a:t>
            </a:r>
          </a:p>
          <a:p>
            <a:pPr lvl="1"/>
            <a:r>
              <a:rPr lang="en-US" dirty="0"/>
              <a:t>Smallest unit of </a:t>
            </a:r>
            <a:r>
              <a:rPr lang="en-US" u="sng" dirty="0"/>
              <a:t>life</a:t>
            </a:r>
          </a:p>
          <a:p>
            <a:endParaRPr lang="en-US" dirty="0"/>
          </a:p>
        </p:txBody>
      </p:sp>
      <p:sp>
        <p:nvSpPr>
          <p:cNvPr id="4" name="Content Placeholder 3"/>
          <p:cNvSpPr>
            <a:spLocks noGrp="1"/>
          </p:cNvSpPr>
          <p:nvPr>
            <p:ph sz="quarter" idx="14"/>
          </p:nvPr>
        </p:nvSpPr>
        <p:spPr>
          <a:xfrm>
            <a:off x="4648200" y="876212"/>
            <a:ext cx="3419856" cy="3493008"/>
          </a:xfrm>
        </p:spPr>
        <p:txBody>
          <a:bodyPr/>
          <a:lstStyle/>
          <a:p>
            <a:endParaRPr lang="en-US" dirty="0"/>
          </a:p>
          <a:p>
            <a:r>
              <a:rPr lang="en-US" dirty="0"/>
              <a:t>Unicellular = Living things only consisting of </a:t>
            </a:r>
            <a:r>
              <a:rPr lang="en-US" u="sng" dirty="0"/>
              <a:t>one cell.</a:t>
            </a:r>
          </a:p>
          <a:p>
            <a:r>
              <a:rPr lang="en-US" dirty="0"/>
              <a:t>Multicellular = Living things made of </a:t>
            </a:r>
            <a:r>
              <a:rPr lang="en-US" u="sng" dirty="0"/>
              <a:t>1+ cell.</a:t>
            </a:r>
          </a:p>
          <a:p>
            <a:endParaRPr lang="en-US" dirty="0"/>
          </a:p>
        </p:txBody>
      </p:sp>
      <p:pic>
        <p:nvPicPr>
          <p:cNvPr id="5" name="Picture 2" descr="http://www.thesilveredge.com/images/human_ce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329452"/>
            <a:ext cx="3371396" cy="2528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132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a:xfrm>
            <a:off x="533400" y="609600"/>
            <a:ext cx="8229600" cy="1676400"/>
          </a:xfrm>
        </p:spPr>
        <p:txBody>
          <a:bodyPr rtlCol="0">
            <a:normAutofit fontScale="90000"/>
          </a:bodyPr>
          <a:lstStyle/>
          <a:p>
            <a:pPr>
              <a:defRPr/>
            </a:pP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a:t/>
            </a:r>
            <a:br>
              <a:rPr lang="en-US" sz="2700" dirty="0"/>
            </a:br>
            <a:r>
              <a:rPr lang="en-US" sz="2700" dirty="0" smtClean="0"/>
              <a:t/>
            </a:r>
            <a:br>
              <a:rPr lang="en-US" sz="2700" dirty="0" smtClean="0"/>
            </a:br>
            <a:r>
              <a:rPr lang="en-US" sz="2700" dirty="0" smtClean="0">
                <a:solidFill>
                  <a:srgbClr val="002060"/>
                </a:solidFill>
              </a:rPr>
              <a:t>A </a:t>
            </a:r>
            <a:r>
              <a:rPr lang="en-US" sz="2700" dirty="0">
                <a:solidFill>
                  <a:srgbClr val="002060"/>
                </a:solidFill>
                <a:hlinkClick r:id="rId2" tooltip="Titan triggerfish"/>
              </a:rPr>
              <a:t>titan triggerfish</a:t>
            </a:r>
            <a:r>
              <a:rPr lang="en-US" sz="2700" dirty="0">
                <a:solidFill>
                  <a:srgbClr val="002060"/>
                </a:solidFill>
              </a:rPr>
              <a:t> (</a:t>
            </a:r>
            <a:r>
              <a:rPr lang="en-US" sz="2700" i="1" dirty="0" err="1">
                <a:solidFill>
                  <a:srgbClr val="002060"/>
                </a:solidFill>
              </a:rPr>
              <a:t>Balistoides</a:t>
            </a:r>
            <a:r>
              <a:rPr lang="en-US" sz="2700" i="1" dirty="0">
                <a:solidFill>
                  <a:srgbClr val="002060"/>
                </a:solidFill>
              </a:rPr>
              <a:t> </a:t>
            </a:r>
            <a:r>
              <a:rPr lang="en-US" sz="2700" i="1" dirty="0" err="1">
                <a:solidFill>
                  <a:srgbClr val="002060"/>
                </a:solidFill>
              </a:rPr>
              <a:t>viridescens</a:t>
            </a:r>
            <a:r>
              <a:rPr lang="en-US" sz="2700" dirty="0">
                <a:solidFill>
                  <a:srgbClr val="002060"/>
                </a:solidFill>
              </a:rPr>
              <a:t>) creates feeding opportunities for smaller fish by moving large rocks too big for them to shift themselves.</a:t>
            </a:r>
            <a:r>
              <a:rPr lang="en-US" sz="2400" dirty="0"/>
              <a:t/>
            </a:r>
            <a:br>
              <a:rPr lang="en-US" sz="2400" dirty="0"/>
            </a:br>
            <a:endParaRPr lang="en-US" sz="4000" dirty="0" smtClean="0"/>
          </a:p>
        </p:txBody>
      </p:sp>
      <p:sp>
        <p:nvSpPr>
          <p:cNvPr id="22531" name="Rectangle 3"/>
          <p:cNvSpPr>
            <a:spLocks noGrp="1" noRot="1" noChangeArrowheads="1"/>
          </p:cNvSpPr>
          <p:nvPr>
            <p:ph idx="1"/>
          </p:nvPr>
        </p:nvSpPr>
        <p:spPr/>
        <p:txBody>
          <a:bodyPr/>
          <a:lstStyle/>
          <a:p>
            <a:pPr eaLnBrk="1" hangingPunct="1"/>
            <a:r>
              <a:rPr lang="en-US" dirty="0" smtClean="0">
                <a:hlinkClick r:id="rId3" tooltip="Enlarge"/>
              </a:rPr>
              <a:t> </a:t>
            </a:r>
            <a:endParaRPr lang="en-US" dirty="0" smtClean="0"/>
          </a:p>
        </p:txBody>
      </p:sp>
      <p:pic>
        <p:nvPicPr>
          <p:cNvPr id="22532" name="Picture 5" descr="File:Titan Triggerfish.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44984"/>
            <a:ext cx="6126733" cy="486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1571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533400" y="228600"/>
            <a:ext cx="7024744" cy="1143000"/>
          </a:xfrm>
        </p:spPr>
        <p:txBody>
          <a:bodyPr/>
          <a:lstStyle/>
          <a:p>
            <a:pPr eaLnBrk="1" hangingPunct="1"/>
            <a:r>
              <a:rPr lang="en-US" dirty="0" smtClean="0"/>
              <a:t>Symbiotic Relationships</a:t>
            </a:r>
          </a:p>
        </p:txBody>
      </p:sp>
      <p:sp>
        <p:nvSpPr>
          <p:cNvPr id="30723" name="Rectangle 3"/>
          <p:cNvSpPr>
            <a:spLocks noGrp="1" noRot="1" noChangeArrowheads="1"/>
          </p:cNvSpPr>
          <p:nvPr>
            <p:ph idx="1"/>
          </p:nvPr>
        </p:nvSpPr>
        <p:spPr>
          <a:xfrm>
            <a:off x="457200" y="1160994"/>
            <a:ext cx="6777317" cy="3508977"/>
          </a:xfrm>
        </p:spPr>
        <p:txBody>
          <a:bodyPr rtlCol="0">
            <a:normAutofit/>
          </a:bodyPr>
          <a:lstStyle/>
          <a:p>
            <a:pPr marL="274320" indent="-274320" eaLnBrk="1" fontAlgn="auto" hangingPunct="1">
              <a:lnSpc>
                <a:spcPct val="80000"/>
              </a:lnSpc>
              <a:spcAft>
                <a:spcPts val="0"/>
              </a:spcAft>
              <a:buClr>
                <a:schemeClr val="accent3"/>
              </a:buClr>
              <a:buFont typeface="Arial" pitchFamily="34" charset="0"/>
              <a:buChar char="►"/>
              <a:defRPr/>
            </a:pPr>
            <a:endParaRPr lang="en-US" sz="2400" dirty="0" smtClean="0"/>
          </a:p>
          <a:p>
            <a:pPr marL="274320">
              <a:lnSpc>
                <a:spcPct val="80000"/>
              </a:lnSpc>
              <a:buClr>
                <a:schemeClr val="accent3"/>
              </a:buClr>
              <a:buFont typeface="Arial" pitchFamily="34" charset="0"/>
              <a:buChar char="►"/>
              <a:defRPr/>
            </a:pPr>
            <a:r>
              <a:rPr lang="en-US" dirty="0" smtClean="0"/>
              <a:t>C</a:t>
            </a:r>
            <a:r>
              <a:rPr lang="en-US" b="1" dirty="0" smtClean="0"/>
              <a:t>. Parasitism</a:t>
            </a:r>
          </a:p>
          <a:p>
            <a:pPr marL="571500" lvl="1">
              <a:lnSpc>
                <a:spcPct val="80000"/>
              </a:lnSpc>
              <a:buClr>
                <a:schemeClr val="accent3"/>
              </a:buClr>
              <a:buFont typeface="Arial" pitchFamily="34" charset="0"/>
              <a:buChar char="►"/>
              <a:defRPr/>
            </a:pPr>
            <a:r>
              <a:rPr lang="en-US" dirty="0" smtClean="0"/>
              <a:t>interactions </a:t>
            </a:r>
            <a:r>
              <a:rPr lang="en-US" dirty="0"/>
              <a:t>in which a member of one </a:t>
            </a:r>
            <a:endParaRPr lang="en-US" dirty="0" smtClean="0"/>
          </a:p>
          <a:p>
            <a:pPr marL="297180" lvl="1" indent="0">
              <a:lnSpc>
                <a:spcPct val="80000"/>
              </a:lnSpc>
              <a:buClr>
                <a:schemeClr val="accent3"/>
              </a:buClr>
              <a:buNone/>
              <a:defRPr/>
            </a:pPr>
            <a:r>
              <a:rPr lang="en-US" dirty="0" smtClean="0"/>
              <a:t>  species </a:t>
            </a:r>
            <a:r>
              <a:rPr lang="en-US" b="1" u="sng" dirty="0"/>
              <a:t>benefits </a:t>
            </a:r>
            <a:r>
              <a:rPr lang="en-US" dirty="0"/>
              <a:t>at the</a:t>
            </a:r>
            <a:r>
              <a:rPr lang="en-US" b="1" dirty="0"/>
              <a:t> </a:t>
            </a:r>
            <a:r>
              <a:rPr lang="en-US" b="1" u="sng" dirty="0"/>
              <a:t>expense</a:t>
            </a:r>
            <a:r>
              <a:rPr lang="en-US" b="1" dirty="0"/>
              <a:t> </a:t>
            </a:r>
            <a:r>
              <a:rPr lang="en-US" dirty="0"/>
              <a:t>of </a:t>
            </a:r>
            <a:r>
              <a:rPr lang="en-US" dirty="0" smtClean="0"/>
              <a:t>another.</a:t>
            </a:r>
            <a:endParaRPr lang="en-US" dirty="0"/>
          </a:p>
          <a:p>
            <a:pPr lvl="1" indent="-342900">
              <a:lnSpc>
                <a:spcPct val="80000"/>
              </a:lnSpc>
              <a:buClr>
                <a:schemeClr val="accent3"/>
              </a:buClr>
              <a:buFont typeface="Wingdings" pitchFamily="2" charset="2"/>
              <a:buChar char="Ø"/>
              <a:defRPr/>
            </a:pPr>
            <a:r>
              <a:rPr lang="en-US" dirty="0" smtClean="0"/>
              <a:t>Exp: tick </a:t>
            </a:r>
            <a:r>
              <a:rPr lang="en-US" dirty="0"/>
              <a:t>on dog, </a:t>
            </a:r>
            <a:endParaRPr lang="en-US" dirty="0" smtClean="0"/>
          </a:p>
          <a:p>
            <a:pPr lvl="1" indent="-342900">
              <a:lnSpc>
                <a:spcPct val="80000"/>
              </a:lnSpc>
              <a:buClr>
                <a:schemeClr val="accent3"/>
              </a:buClr>
              <a:buFont typeface="Wingdings" pitchFamily="2" charset="2"/>
              <a:buChar char="Ø"/>
              <a:defRPr/>
            </a:pPr>
            <a:r>
              <a:rPr lang="en-US" dirty="0" smtClean="0"/>
              <a:t>Exp: bacteria </a:t>
            </a:r>
            <a:r>
              <a:rPr lang="en-US" dirty="0"/>
              <a:t>host</a:t>
            </a:r>
          </a:p>
          <a:p>
            <a:pPr marL="274320" indent="-274320" eaLnBrk="1" fontAlgn="auto" hangingPunct="1">
              <a:lnSpc>
                <a:spcPct val="80000"/>
              </a:lnSpc>
              <a:spcAft>
                <a:spcPts val="0"/>
              </a:spcAft>
              <a:buClr>
                <a:schemeClr val="accent3"/>
              </a:buClr>
              <a:buFont typeface="Arial" pitchFamily="34" charset="0"/>
              <a:buChar char="►"/>
              <a:defRPr/>
            </a:pPr>
            <a:endParaRPr lang="en-US" sz="2400" dirty="0" smtClean="0"/>
          </a:p>
        </p:txBody>
      </p:sp>
      <p:pic>
        <p:nvPicPr>
          <p:cNvPr id="17410" name="Picture 2" descr="http://img-aws.ehowcdn.com/default/ds-photo/getty/article/64/237/462665585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614737"/>
            <a:ext cx="3810000" cy="233362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ukpreppersguide.co.uk/wp-content/uploads/2014/06/tick-hu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09086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09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27711" y="231059"/>
            <a:ext cx="7024744" cy="1143000"/>
          </a:xfrm>
        </p:spPr>
        <p:txBody>
          <a:bodyPr/>
          <a:lstStyle/>
          <a:p>
            <a:pPr eaLnBrk="1" hangingPunct="1"/>
            <a:r>
              <a:rPr lang="en-US" dirty="0" smtClean="0"/>
              <a:t>Parasitism</a:t>
            </a:r>
          </a:p>
        </p:txBody>
      </p:sp>
      <p:sp>
        <p:nvSpPr>
          <p:cNvPr id="27651" name="Content Placeholder 2"/>
          <p:cNvSpPr>
            <a:spLocks noGrp="1"/>
          </p:cNvSpPr>
          <p:nvPr>
            <p:ph idx="1"/>
          </p:nvPr>
        </p:nvSpPr>
        <p:spPr>
          <a:xfrm>
            <a:off x="511416" y="1379503"/>
            <a:ext cx="8251583" cy="2214144"/>
          </a:xfrm>
        </p:spPr>
        <p:txBody>
          <a:bodyPr rtlCol="0">
            <a:normAutofit/>
          </a:bodyPr>
          <a:lstStyle/>
          <a:p>
            <a:pPr eaLnBrk="1" fontAlgn="auto" hangingPunct="1">
              <a:spcAft>
                <a:spcPts val="0"/>
              </a:spcAft>
              <a:buFont typeface="Arial" pitchFamily="34" charset="0"/>
              <a:buChar char="•"/>
              <a:defRPr/>
            </a:pPr>
            <a:r>
              <a:rPr lang="en-US" b="1" dirty="0" smtClean="0"/>
              <a:t>Parasitism</a:t>
            </a:r>
            <a:r>
              <a:rPr lang="en-US" dirty="0" smtClean="0"/>
              <a:t> – involves one organism living on or inside another organism and </a:t>
            </a:r>
            <a:r>
              <a:rPr lang="en-US" b="1" u="sng" dirty="0" smtClean="0"/>
              <a:t>harming it.</a:t>
            </a:r>
          </a:p>
          <a:p>
            <a:pPr eaLnBrk="1" fontAlgn="auto" hangingPunct="1">
              <a:spcAft>
                <a:spcPts val="0"/>
              </a:spcAft>
              <a:buFont typeface="Arial" pitchFamily="34" charset="0"/>
              <a:buChar char="•"/>
              <a:defRPr/>
            </a:pPr>
            <a:r>
              <a:rPr lang="en-US" dirty="0" smtClean="0"/>
              <a:t>The organism that benefits is called a </a:t>
            </a:r>
            <a:r>
              <a:rPr lang="en-US" b="1" u="sng" dirty="0" smtClean="0"/>
              <a:t>parasite</a:t>
            </a:r>
            <a:r>
              <a:rPr lang="en-US" dirty="0" smtClean="0"/>
              <a:t>.</a:t>
            </a:r>
          </a:p>
          <a:p>
            <a:pPr eaLnBrk="1" fontAlgn="auto" hangingPunct="1">
              <a:spcAft>
                <a:spcPts val="0"/>
              </a:spcAft>
              <a:buFont typeface="Arial" pitchFamily="34" charset="0"/>
              <a:buChar char="•"/>
              <a:defRPr/>
            </a:pPr>
            <a:r>
              <a:rPr lang="en-US" dirty="0" smtClean="0"/>
              <a:t>The organism that the parasite lives on or in is known as the </a:t>
            </a:r>
            <a:r>
              <a:rPr lang="en-US" b="1" u="sng" dirty="0" smtClean="0"/>
              <a:t>host</a:t>
            </a:r>
            <a:r>
              <a:rPr lang="en-US" dirty="0" smtClean="0"/>
              <a:t>.</a:t>
            </a:r>
          </a:p>
          <a:p>
            <a:pPr eaLnBrk="1" fontAlgn="auto" hangingPunct="1">
              <a:spcAft>
                <a:spcPts val="0"/>
              </a:spcAft>
              <a:buFont typeface="Wingdings 2" pitchFamily="18" charset="2"/>
              <a:buNone/>
              <a:defRPr/>
            </a:pPr>
            <a:endParaRPr lang="en-US" dirty="0" smtClean="0"/>
          </a:p>
        </p:txBody>
      </p:sp>
      <p:pic>
        <p:nvPicPr>
          <p:cNvPr id="24581" name="Picture 2" descr="http://rds.yahoo.com/_ylt=A0WTefcBEJhMeDYAJUOjzbkF/SIG=12prjqrmv/EXP=1285120385/**http%3a/bioweb.uwlax.edu/bio203/s2008/clarin_bria/Images/deer-t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58028"/>
            <a:ext cx="17653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6" descr="http://rds.yahoo.com/_ylt=A0WTefamEJhMDiYAr0CjzbkF/SIG=12e2n6m69/EXP=1285120550/**http%3a/www.dkimages.com/discover/previews/917/550443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061857"/>
            <a:ext cx="19796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2" descr="http://cdn.inquisitr.com/wp-content/uploads/2014/07/Round-Worm-Parasi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352800"/>
            <a:ext cx="5347475" cy="326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572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noFill/>
        </p:spPr>
        <p:txBody>
          <a:bodyPr/>
          <a:lstStyle/>
          <a:p>
            <a:pPr eaLnBrk="1" hangingPunct="1"/>
            <a:r>
              <a:rPr lang="en-US" dirty="0" smtClean="0"/>
              <a:t>Parasitism</a:t>
            </a:r>
          </a:p>
        </p:txBody>
      </p:sp>
      <p:sp>
        <p:nvSpPr>
          <p:cNvPr id="27651" name="Rectangle 3"/>
          <p:cNvSpPr>
            <a:spLocks noGrp="1" noRot="1" noChangeArrowheads="1"/>
          </p:cNvSpPr>
          <p:nvPr>
            <p:ph idx="1"/>
          </p:nvPr>
        </p:nvSpPr>
        <p:spPr/>
        <p:txBody>
          <a:bodyPr/>
          <a:lstStyle/>
          <a:p>
            <a:pPr eaLnBrk="1" hangingPunct="1"/>
            <a:endParaRPr lang="en-US" smtClean="0"/>
          </a:p>
        </p:txBody>
      </p:sp>
      <p:pic>
        <p:nvPicPr>
          <p:cNvPr id="27652" name="Picture 5" descr="ANd9GcSwbtM4Anj70TJwd_Qn-JJMw_lgzRIQLNS-66aPkS3IMoT436zCMbl0OEm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5814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7" descr="ANd9GcRisBlcj5v_vV5E1lxI580hlCgan7ZmHMx-XamaU1BGHy5-keN6oKFncQ">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19200"/>
            <a:ext cx="3276600" cy="272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nov7comp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10000"/>
            <a:ext cx="3810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1" descr="parasitis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114800"/>
            <a:ext cx="3886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892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24744" cy="1143000"/>
          </a:xfrm>
        </p:spPr>
        <p:txBody>
          <a:bodyPr>
            <a:normAutofit fontScale="90000"/>
          </a:bodyPr>
          <a:lstStyle/>
          <a:p>
            <a:r>
              <a:rPr lang="en-US" dirty="0" smtClean="0"/>
              <a:t>What Shapes an </a:t>
            </a:r>
            <a:br>
              <a:rPr lang="en-US" dirty="0" smtClean="0"/>
            </a:br>
            <a:r>
              <a:rPr lang="en-US" dirty="0" smtClean="0"/>
              <a:t>Ecosystem?</a:t>
            </a:r>
            <a:endParaRPr lang="en-US" dirty="0"/>
          </a:p>
        </p:txBody>
      </p:sp>
      <p:sp>
        <p:nvSpPr>
          <p:cNvPr id="3" name="Content Placeholder 2"/>
          <p:cNvSpPr>
            <a:spLocks noGrp="1"/>
          </p:cNvSpPr>
          <p:nvPr>
            <p:ph idx="1"/>
          </p:nvPr>
        </p:nvSpPr>
        <p:spPr>
          <a:xfrm>
            <a:off x="533400" y="1322613"/>
            <a:ext cx="8534399" cy="2057400"/>
          </a:xfrm>
        </p:spPr>
        <p:txBody>
          <a:bodyPr>
            <a:normAutofit fontScale="92500" lnSpcReduction="20000"/>
          </a:bodyPr>
          <a:lstStyle/>
          <a:p>
            <a:r>
              <a:rPr lang="en-US" dirty="0" smtClean="0"/>
              <a:t>Biotic Factors: The </a:t>
            </a:r>
            <a:r>
              <a:rPr lang="en-US" b="1" u="sng" dirty="0" smtClean="0"/>
              <a:t>living influences </a:t>
            </a:r>
            <a:r>
              <a:rPr lang="en-US" dirty="0" smtClean="0"/>
              <a:t>on an organism.</a:t>
            </a:r>
          </a:p>
          <a:p>
            <a:pPr lvl="1"/>
            <a:r>
              <a:rPr lang="en-US" dirty="0" smtClean="0"/>
              <a:t>Example: Organisms it eats, What it competes with for food. </a:t>
            </a:r>
          </a:p>
          <a:p>
            <a:pPr marL="68580" indent="0">
              <a:buNone/>
            </a:pPr>
            <a:endParaRPr lang="en-US" dirty="0" smtClean="0"/>
          </a:p>
          <a:p>
            <a:r>
              <a:rPr lang="en-US" dirty="0" smtClean="0"/>
              <a:t>Abiotic Factors: The </a:t>
            </a:r>
            <a:r>
              <a:rPr lang="en-US" b="1" u="sng" dirty="0" smtClean="0"/>
              <a:t>non-living factors </a:t>
            </a:r>
            <a:r>
              <a:rPr lang="en-US" dirty="0" smtClean="0"/>
              <a:t>that act on organisms.</a:t>
            </a:r>
          </a:p>
          <a:p>
            <a:pPr lvl="1"/>
            <a:r>
              <a:rPr lang="en-US" dirty="0" smtClean="0"/>
              <a:t>Example: Temperature, Precipitation, and Humidity. </a:t>
            </a:r>
            <a:endParaRPr lang="en-US" dirty="0"/>
          </a:p>
        </p:txBody>
      </p:sp>
      <p:pic>
        <p:nvPicPr>
          <p:cNvPr id="13314" name="Picture 2" descr="https://mrbloch516.edublogs.org/files/2015/09/Abiotic-v-biotic-2g801x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316" y="3200401"/>
            <a:ext cx="4963884" cy="372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17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93771" y="-21771"/>
            <a:ext cx="7024744" cy="1143000"/>
          </a:xfrm>
        </p:spPr>
        <p:txBody>
          <a:bodyPr/>
          <a:lstStyle/>
          <a:p>
            <a:pPr eaLnBrk="1" hangingPunct="1"/>
            <a:r>
              <a:rPr lang="en-US" dirty="0" smtClean="0"/>
              <a:t>Niche</a:t>
            </a:r>
          </a:p>
        </p:txBody>
      </p:sp>
      <p:sp>
        <p:nvSpPr>
          <p:cNvPr id="7171" name="Content Placeholder 2"/>
          <p:cNvSpPr>
            <a:spLocks noGrp="1"/>
          </p:cNvSpPr>
          <p:nvPr>
            <p:ph idx="1"/>
          </p:nvPr>
        </p:nvSpPr>
        <p:spPr>
          <a:xfrm>
            <a:off x="533400" y="1219201"/>
            <a:ext cx="8153400" cy="3047999"/>
          </a:xfrm>
        </p:spPr>
        <p:txBody>
          <a:bodyPr rtlCol="0">
            <a:normAutofit lnSpcReduction="10000"/>
          </a:bodyPr>
          <a:lstStyle/>
          <a:p>
            <a:pPr eaLnBrk="1" fontAlgn="auto" hangingPunct="1">
              <a:spcAft>
                <a:spcPts val="0"/>
              </a:spcAft>
              <a:buFont typeface="Arial" pitchFamily="34" charset="0"/>
              <a:buChar char="•"/>
              <a:defRPr/>
            </a:pPr>
            <a:r>
              <a:rPr lang="en-US" dirty="0" smtClean="0"/>
              <a:t>Every organism has a variety of adaptations that are suited to its specific living conditions.</a:t>
            </a:r>
          </a:p>
          <a:p>
            <a:pPr eaLnBrk="1" fontAlgn="auto" hangingPunct="1">
              <a:spcAft>
                <a:spcPts val="0"/>
              </a:spcAft>
              <a:buFont typeface="Arial" pitchFamily="34" charset="0"/>
              <a:buChar char="•"/>
              <a:defRPr/>
            </a:pPr>
            <a:r>
              <a:rPr lang="en-US" dirty="0" smtClean="0"/>
              <a:t>A </a:t>
            </a:r>
            <a:r>
              <a:rPr lang="en-US" b="1" u="sng" dirty="0" smtClean="0"/>
              <a:t>niche</a:t>
            </a:r>
            <a:r>
              <a:rPr lang="en-US" dirty="0" smtClean="0"/>
              <a:t> is the role of an organism in its habitat, or how it makes its living. </a:t>
            </a:r>
          </a:p>
          <a:p>
            <a:pPr eaLnBrk="1" fontAlgn="auto" hangingPunct="1">
              <a:spcAft>
                <a:spcPts val="0"/>
              </a:spcAft>
              <a:buFont typeface="Arial" pitchFamily="34" charset="0"/>
              <a:buChar char="•"/>
              <a:defRPr/>
            </a:pPr>
            <a:r>
              <a:rPr lang="en-US" dirty="0" smtClean="0"/>
              <a:t>A niche includes:</a:t>
            </a:r>
          </a:p>
          <a:p>
            <a:pPr lvl="1" eaLnBrk="1" fontAlgn="auto" hangingPunct="1">
              <a:spcAft>
                <a:spcPts val="0"/>
              </a:spcAft>
              <a:buFont typeface="Arial" pitchFamily="34" charset="0"/>
              <a:buChar char="–"/>
              <a:defRPr/>
            </a:pPr>
            <a:r>
              <a:rPr lang="en-US" dirty="0" smtClean="0"/>
              <a:t>Type of </a:t>
            </a:r>
            <a:r>
              <a:rPr lang="en-US" b="1" u="sng" dirty="0" smtClean="0"/>
              <a:t>food</a:t>
            </a:r>
            <a:r>
              <a:rPr lang="en-US" dirty="0" smtClean="0"/>
              <a:t> the organism eats</a:t>
            </a:r>
          </a:p>
          <a:p>
            <a:pPr lvl="1" eaLnBrk="1" fontAlgn="auto" hangingPunct="1">
              <a:spcAft>
                <a:spcPts val="0"/>
              </a:spcAft>
              <a:buFont typeface="Arial" pitchFamily="34" charset="0"/>
              <a:buChar char="–"/>
              <a:defRPr/>
            </a:pPr>
            <a:r>
              <a:rPr lang="en-US" dirty="0" smtClean="0"/>
              <a:t>How it obtains its food</a:t>
            </a:r>
          </a:p>
          <a:p>
            <a:pPr lvl="1" eaLnBrk="1" fontAlgn="auto" hangingPunct="1">
              <a:spcAft>
                <a:spcPts val="0"/>
              </a:spcAft>
              <a:buFont typeface="Arial" pitchFamily="34" charset="0"/>
              <a:buChar char="–"/>
              <a:defRPr/>
            </a:pPr>
            <a:r>
              <a:rPr lang="en-US" dirty="0" smtClean="0"/>
              <a:t>Which other organisms use the organism for food</a:t>
            </a:r>
          </a:p>
        </p:txBody>
      </p:sp>
      <p:pic>
        <p:nvPicPr>
          <p:cNvPr id="14338" name="Picture 2" descr="http://image.slidesharecdn.com/speciesinteractions-091110171537-phpapp02/95/species-interactions-6-728.jpg?cb=1257873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182835"/>
            <a:ext cx="3581400"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89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024744" cy="1143000"/>
          </a:xfrm>
        </p:spPr>
        <p:txBody>
          <a:bodyPr/>
          <a:lstStyle/>
          <a:p>
            <a:r>
              <a:rPr lang="en-US" dirty="0" smtClean="0"/>
              <a:t>Living Things Reproduce</a:t>
            </a:r>
            <a:endParaRPr lang="en-US" dirty="0"/>
          </a:p>
        </p:txBody>
      </p:sp>
      <p:sp>
        <p:nvSpPr>
          <p:cNvPr id="3" name="Content Placeholder 2"/>
          <p:cNvSpPr>
            <a:spLocks noGrp="1"/>
          </p:cNvSpPr>
          <p:nvPr>
            <p:ph sz="quarter" idx="13"/>
          </p:nvPr>
        </p:nvSpPr>
        <p:spPr>
          <a:xfrm>
            <a:off x="533400" y="1524000"/>
            <a:ext cx="3419856" cy="3493008"/>
          </a:xfrm>
        </p:spPr>
        <p:txBody>
          <a:bodyPr/>
          <a:lstStyle/>
          <a:p>
            <a:r>
              <a:rPr lang="en-US" dirty="0" smtClean="0"/>
              <a:t>Living creatures have to be able to produce new </a:t>
            </a:r>
            <a:r>
              <a:rPr lang="en-US" u="sng" dirty="0" smtClean="0"/>
              <a:t>organisms. </a:t>
            </a:r>
            <a:endParaRPr lang="en-US" u="sng" dirty="0"/>
          </a:p>
        </p:txBody>
      </p:sp>
      <p:sp>
        <p:nvSpPr>
          <p:cNvPr id="4" name="Content Placeholder 3"/>
          <p:cNvSpPr>
            <a:spLocks noGrp="1"/>
          </p:cNvSpPr>
          <p:nvPr>
            <p:ph sz="quarter" idx="14"/>
          </p:nvPr>
        </p:nvSpPr>
        <p:spPr>
          <a:xfrm>
            <a:off x="4648200" y="1524000"/>
            <a:ext cx="3419856" cy="3493008"/>
          </a:xfrm>
        </p:spPr>
        <p:txBody>
          <a:bodyPr>
            <a:normAutofit fontScale="92500" lnSpcReduction="20000"/>
          </a:bodyPr>
          <a:lstStyle/>
          <a:p>
            <a:r>
              <a:rPr lang="en-US" dirty="0" smtClean="0"/>
              <a:t>Sexual Reproduction = Cells from </a:t>
            </a:r>
            <a:r>
              <a:rPr lang="en-US" u="sng" dirty="0" smtClean="0"/>
              <a:t>2 different</a:t>
            </a:r>
            <a:r>
              <a:rPr lang="en-US" dirty="0" smtClean="0"/>
              <a:t> parents unite to form a new organism</a:t>
            </a:r>
          </a:p>
          <a:p>
            <a:endParaRPr lang="en-US" dirty="0"/>
          </a:p>
          <a:p>
            <a:endParaRPr lang="en-US" dirty="0" smtClean="0"/>
          </a:p>
          <a:p>
            <a:r>
              <a:rPr lang="en-US" dirty="0" smtClean="0"/>
              <a:t>Asexual Reproduction = The new organism has a </a:t>
            </a:r>
            <a:r>
              <a:rPr lang="en-US" u="sng" dirty="0" smtClean="0"/>
              <a:t>single parent</a:t>
            </a:r>
            <a:endParaRPr lang="en-US" u="sng" dirty="0"/>
          </a:p>
        </p:txBody>
      </p:sp>
      <p:pic>
        <p:nvPicPr>
          <p:cNvPr id="5" name="Picture 2" descr="http://images.tutorvista.com/content/reproduction/fragmentation-in-planari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172523"/>
            <a:ext cx="3853543" cy="3685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082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7024744" cy="1143000"/>
          </a:xfrm>
        </p:spPr>
        <p:txBody>
          <a:bodyPr>
            <a:normAutofit fontScale="90000"/>
          </a:bodyPr>
          <a:lstStyle/>
          <a:p>
            <a:r>
              <a:rPr lang="en-US" dirty="0" smtClean="0"/>
              <a:t>Living Things Have a Genetic Code</a:t>
            </a:r>
            <a:endParaRPr lang="en-US" dirty="0"/>
          </a:p>
        </p:txBody>
      </p:sp>
      <p:sp>
        <p:nvSpPr>
          <p:cNvPr id="3" name="Content Placeholder 2"/>
          <p:cNvSpPr>
            <a:spLocks noGrp="1"/>
          </p:cNvSpPr>
          <p:nvPr>
            <p:ph sz="quarter" idx="13"/>
          </p:nvPr>
        </p:nvSpPr>
        <p:spPr>
          <a:xfrm>
            <a:off x="533400" y="1828800"/>
            <a:ext cx="3419856" cy="3493008"/>
          </a:xfrm>
        </p:spPr>
        <p:txBody>
          <a:bodyPr/>
          <a:lstStyle/>
          <a:p>
            <a:r>
              <a:rPr lang="en-US" dirty="0" smtClean="0"/>
              <a:t>All living creatures contain a genetic code</a:t>
            </a:r>
          </a:p>
          <a:p>
            <a:pPr lvl="1"/>
            <a:r>
              <a:rPr lang="en-US" dirty="0" smtClean="0"/>
              <a:t>Mostly </a:t>
            </a:r>
            <a:r>
              <a:rPr lang="en-US" u="sng" dirty="0" smtClean="0"/>
              <a:t>DNA</a:t>
            </a:r>
            <a:endParaRPr lang="en-US"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048000"/>
            <a:ext cx="4648200" cy="2602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quarter" idx="14"/>
          </p:nvPr>
        </p:nvSpPr>
        <p:spPr/>
        <p:txBody>
          <a:bodyPr/>
          <a:lstStyle/>
          <a:p>
            <a:endParaRPr lang="en-US"/>
          </a:p>
        </p:txBody>
      </p:sp>
    </p:spTree>
    <p:extLst>
      <p:ext uri="{BB962C8B-B14F-4D97-AF65-F5344CB8AC3E}">
        <p14:creationId xmlns:p14="http://schemas.microsoft.com/office/powerpoint/2010/main" val="3777293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24744" cy="1143000"/>
          </a:xfrm>
        </p:spPr>
        <p:txBody>
          <a:bodyPr>
            <a:normAutofit fontScale="90000"/>
          </a:bodyPr>
          <a:lstStyle/>
          <a:p>
            <a:r>
              <a:rPr lang="en-US" dirty="0" smtClean="0"/>
              <a:t>Living Things Grow and Develop</a:t>
            </a:r>
            <a:endParaRPr lang="en-US" dirty="0"/>
          </a:p>
        </p:txBody>
      </p:sp>
      <p:sp>
        <p:nvSpPr>
          <p:cNvPr id="3" name="Content Placeholder 2"/>
          <p:cNvSpPr>
            <a:spLocks noGrp="1"/>
          </p:cNvSpPr>
          <p:nvPr>
            <p:ph sz="quarter" idx="13"/>
          </p:nvPr>
        </p:nvSpPr>
        <p:spPr>
          <a:xfrm>
            <a:off x="457200" y="1753906"/>
            <a:ext cx="3419856" cy="3493008"/>
          </a:xfrm>
        </p:spPr>
        <p:txBody>
          <a:bodyPr/>
          <a:lstStyle/>
          <a:p>
            <a:r>
              <a:rPr lang="en-US" dirty="0" smtClean="0"/>
              <a:t>All living things have distinct periods of </a:t>
            </a:r>
            <a:r>
              <a:rPr lang="en-US" u="sng" dirty="0" smtClean="0"/>
              <a:t>growth and change.</a:t>
            </a:r>
          </a:p>
          <a:p>
            <a:endParaRPr lang="en-US" dirty="0"/>
          </a:p>
          <a:p>
            <a:endParaRPr lang="en-US" dirty="0"/>
          </a:p>
        </p:txBody>
      </p:sp>
      <p:sp>
        <p:nvSpPr>
          <p:cNvPr id="4" name="Content Placeholder 3"/>
          <p:cNvSpPr>
            <a:spLocks noGrp="1"/>
          </p:cNvSpPr>
          <p:nvPr>
            <p:ph sz="quarter" idx="14"/>
          </p:nvPr>
        </p:nvSpPr>
        <p:spPr>
          <a:xfrm>
            <a:off x="4604657" y="1753906"/>
            <a:ext cx="3419856" cy="3493008"/>
          </a:xfrm>
        </p:spPr>
        <p:txBody>
          <a:bodyPr/>
          <a:lstStyle/>
          <a:p>
            <a:r>
              <a:rPr lang="en-US" dirty="0" smtClean="0"/>
              <a:t>Development = A change in </a:t>
            </a:r>
            <a:r>
              <a:rPr lang="en-US" u="sng" dirty="0" smtClean="0"/>
              <a:t>amount</a:t>
            </a:r>
            <a:r>
              <a:rPr lang="en-US" dirty="0" smtClean="0"/>
              <a:t> and </a:t>
            </a:r>
            <a:r>
              <a:rPr lang="en-US" u="sng" dirty="0" smtClean="0"/>
              <a:t>type</a:t>
            </a:r>
            <a:r>
              <a:rPr lang="en-US" dirty="0" smtClean="0"/>
              <a:t> of cells present.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76600"/>
            <a:ext cx="4953000" cy="181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5236029"/>
            <a:ext cx="515911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4887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024744" cy="1143000"/>
          </a:xfrm>
        </p:spPr>
        <p:txBody>
          <a:bodyPr>
            <a:normAutofit fontScale="90000"/>
          </a:bodyPr>
          <a:lstStyle/>
          <a:p>
            <a:r>
              <a:rPr lang="en-US" dirty="0" smtClean="0"/>
              <a:t>Every Living Things Needs Energy</a:t>
            </a:r>
            <a:endParaRPr lang="en-US" dirty="0"/>
          </a:p>
        </p:txBody>
      </p:sp>
      <p:sp>
        <p:nvSpPr>
          <p:cNvPr id="3" name="Content Placeholder 2"/>
          <p:cNvSpPr>
            <a:spLocks noGrp="1"/>
          </p:cNvSpPr>
          <p:nvPr>
            <p:ph sz="quarter" idx="13"/>
          </p:nvPr>
        </p:nvSpPr>
        <p:spPr>
          <a:xfrm>
            <a:off x="457200" y="1676400"/>
            <a:ext cx="3419856" cy="3493008"/>
          </a:xfrm>
        </p:spPr>
        <p:txBody>
          <a:bodyPr>
            <a:normAutofit lnSpcReduction="10000"/>
          </a:bodyPr>
          <a:lstStyle/>
          <a:p>
            <a:r>
              <a:rPr lang="en-US" dirty="0" smtClean="0"/>
              <a:t>Every Living Organism needs energy to grow, develop, and reproduce. </a:t>
            </a:r>
          </a:p>
          <a:p>
            <a:pPr lvl="1"/>
            <a:r>
              <a:rPr lang="en-US" sz="1900" dirty="0" smtClean="0"/>
              <a:t>Plants get energy through </a:t>
            </a:r>
            <a:r>
              <a:rPr lang="en-US" sz="1900" u="sng" dirty="0" smtClean="0"/>
              <a:t>photosynthesis</a:t>
            </a:r>
          </a:p>
          <a:p>
            <a:pPr lvl="1"/>
            <a:r>
              <a:rPr lang="en-US" sz="1900" dirty="0" smtClean="0"/>
              <a:t>Animals get energy from </a:t>
            </a:r>
            <a:r>
              <a:rPr lang="en-US" sz="1900" u="sng" dirty="0" smtClean="0"/>
              <a:t>eating </a:t>
            </a:r>
            <a:r>
              <a:rPr lang="en-US" sz="1900" dirty="0" smtClean="0"/>
              <a:t>other organisms. </a:t>
            </a:r>
          </a:p>
        </p:txBody>
      </p:sp>
      <p:sp>
        <p:nvSpPr>
          <p:cNvPr id="4" name="Content Placeholder 3"/>
          <p:cNvSpPr>
            <a:spLocks noGrp="1"/>
          </p:cNvSpPr>
          <p:nvPr>
            <p:ph sz="quarter" idx="14"/>
          </p:nvPr>
        </p:nvSpPr>
        <p:spPr>
          <a:xfrm>
            <a:off x="4648200" y="1676400"/>
            <a:ext cx="3419856" cy="3493008"/>
          </a:xfrm>
        </p:spPr>
        <p:txBody>
          <a:bodyPr/>
          <a:lstStyle/>
          <a:p>
            <a:r>
              <a:rPr lang="en-US" u="sng" dirty="0" smtClean="0"/>
              <a:t>Metabolism</a:t>
            </a:r>
            <a:r>
              <a:rPr lang="en-US" dirty="0" smtClean="0"/>
              <a:t> = The reactions that enable an organism to build up or break down materials for life processes. </a:t>
            </a:r>
            <a:endParaRPr lang="en-US" dirty="0"/>
          </a:p>
        </p:txBody>
      </p:sp>
      <p:pic>
        <p:nvPicPr>
          <p:cNvPr id="3074" name="Picture 2" descr="http://i.huffpost.com/gen/1798300/images/n-FOOD-large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419600"/>
            <a:ext cx="5429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93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457"/>
            <a:ext cx="7024744" cy="1143000"/>
          </a:xfrm>
        </p:spPr>
        <p:txBody>
          <a:bodyPr>
            <a:normAutofit fontScale="90000"/>
          </a:bodyPr>
          <a:lstStyle/>
          <a:p>
            <a:r>
              <a:rPr lang="en-US" dirty="0" smtClean="0"/>
              <a:t>Living things Respond to their Environment</a:t>
            </a:r>
            <a:endParaRPr lang="en-US" dirty="0"/>
          </a:p>
        </p:txBody>
      </p:sp>
      <p:sp>
        <p:nvSpPr>
          <p:cNvPr id="3" name="Content Placeholder 2"/>
          <p:cNvSpPr>
            <a:spLocks noGrp="1"/>
          </p:cNvSpPr>
          <p:nvPr>
            <p:ph sz="quarter" idx="13"/>
          </p:nvPr>
        </p:nvSpPr>
        <p:spPr>
          <a:xfrm>
            <a:off x="457200" y="1981200"/>
            <a:ext cx="3419856" cy="3493008"/>
          </a:xfrm>
        </p:spPr>
        <p:txBody>
          <a:bodyPr>
            <a:normAutofit fontScale="92500"/>
          </a:bodyPr>
          <a:lstStyle/>
          <a:p>
            <a:r>
              <a:rPr lang="en-US" dirty="0" smtClean="0"/>
              <a:t>Organisms respond to changing </a:t>
            </a:r>
            <a:r>
              <a:rPr lang="en-US" u="sng" dirty="0" smtClean="0"/>
              <a:t>light </a:t>
            </a:r>
            <a:r>
              <a:rPr lang="en-US" dirty="0" smtClean="0"/>
              <a:t>and temperature in their environments. </a:t>
            </a:r>
          </a:p>
          <a:p>
            <a:pPr lvl="1"/>
            <a:r>
              <a:rPr lang="en-US" dirty="0" smtClean="0"/>
              <a:t>Plant leaves and stems grow toward </a:t>
            </a:r>
            <a:r>
              <a:rPr lang="en-US" u="sng" dirty="0" smtClean="0"/>
              <a:t>light.</a:t>
            </a:r>
          </a:p>
          <a:p>
            <a:pPr lvl="1"/>
            <a:r>
              <a:rPr lang="en-US" dirty="0" smtClean="0"/>
              <a:t>Roots grow down because of their response to gravity. </a:t>
            </a:r>
            <a:endParaRPr lang="en-US" dirty="0"/>
          </a:p>
        </p:txBody>
      </p:sp>
      <p:sp>
        <p:nvSpPr>
          <p:cNvPr id="4" name="Content Placeholder 3"/>
          <p:cNvSpPr>
            <a:spLocks noGrp="1"/>
          </p:cNvSpPr>
          <p:nvPr>
            <p:ph sz="quarter" idx="14"/>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95400"/>
            <a:ext cx="2667000" cy="2396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57625"/>
            <a:ext cx="2205639" cy="262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680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24744" cy="1143000"/>
          </a:xfrm>
        </p:spPr>
        <p:txBody>
          <a:bodyPr>
            <a:normAutofit fontScale="90000"/>
          </a:bodyPr>
          <a:lstStyle/>
          <a:p>
            <a:r>
              <a:rPr lang="en-US" dirty="0" smtClean="0"/>
              <a:t>Living Organisms Maintain Internal Balance</a:t>
            </a:r>
            <a:endParaRPr lang="en-US" dirty="0"/>
          </a:p>
        </p:txBody>
      </p:sp>
      <p:sp>
        <p:nvSpPr>
          <p:cNvPr id="3" name="Content Placeholder 2"/>
          <p:cNvSpPr>
            <a:spLocks noGrp="1"/>
          </p:cNvSpPr>
          <p:nvPr>
            <p:ph sz="quarter" idx="13"/>
          </p:nvPr>
        </p:nvSpPr>
        <p:spPr>
          <a:xfrm>
            <a:off x="457200" y="1600200"/>
            <a:ext cx="3419856" cy="3493008"/>
          </a:xfrm>
        </p:spPr>
        <p:txBody>
          <a:bodyPr/>
          <a:lstStyle/>
          <a:p>
            <a:r>
              <a:rPr lang="en-US" u="sng" dirty="0" smtClean="0"/>
              <a:t>Homeostasis</a:t>
            </a:r>
            <a:r>
              <a:rPr lang="en-US" dirty="0" smtClean="0"/>
              <a:t> = The process used by organisms to keep their internal conditions relatively stable. </a:t>
            </a:r>
            <a:endParaRPr lang="en-US" dirty="0"/>
          </a:p>
        </p:txBody>
      </p:sp>
      <p:sp>
        <p:nvSpPr>
          <p:cNvPr id="4" name="Content Placeholder 3"/>
          <p:cNvSpPr>
            <a:spLocks noGrp="1"/>
          </p:cNvSpPr>
          <p:nvPr>
            <p:ph sz="quarter" idx="14"/>
          </p:nvPr>
        </p:nvSpPr>
        <p:spPr>
          <a:xfrm>
            <a:off x="4157472" y="1676400"/>
            <a:ext cx="3419856" cy="3493008"/>
          </a:xfrm>
        </p:spPr>
        <p:txBody>
          <a:bodyPr/>
          <a:lstStyle/>
          <a:p>
            <a:r>
              <a:rPr lang="en-US" dirty="0" smtClean="0"/>
              <a:t>When you </a:t>
            </a:r>
            <a:r>
              <a:rPr lang="en-US" u="sng" dirty="0" smtClean="0"/>
              <a:t>shiver….</a:t>
            </a:r>
          </a:p>
          <a:p>
            <a:r>
              <a:rPr lang="en-US" dirty="0" smtClean="0"/>
              <a:t>When you </a:t>
            </a:r>
            <a:r>
              <a:rPr lang="en-US" u="sng" dirty="0" smtClean="0"/>
              <a:t>sweat…</a:t>
            </a:r>
            <a:endParaRPr lang="en-US" u="sng" dirty="0"/>
          </a:p>
        </p:txBody>
      </p:sp>
      <p:pic>
        <p:nvPicPr>
          <p:cNvPr id="5" name="Picture 2" descr="http://homeostasiseleishabiology.weebly.com/uploads/7/3/4/1/7341273/35851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714624"/>
            <a:ext cx="4724400"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3805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2539</TotalTime>
  <Words>1127</Words>
  <Application>Microsoft Office PowerPoint</Application>
  <PresentationFormat>On-screen Show (4:3)</PresentationFormat>
  <Paragraphs>177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Austin</vt:lpstr>
      <vt:lpstr>Ecology </vt:lpstr>
      <vt:lpstr>What is life?</vt:lpstr>
      <vt:lpstr>Living things are made of cells</vt:lpstr>
      <vt:lpstr>Living Things Reproduce</vt:lpstr>
      <vt:lpstr>Living Things Have a Genetic Code</vt:lpstr>
      <vt:lpstr>Living Things Grow and Develop</vt:lpstr>
      <vt:lpstr>Every Living Things Needs Energy</vt:lpstr>
      <vt:lpstr>Living things Respond to their Environment</vt:lpstr>
      <vt:lpstr>Living Organisms Maintain Internal Balance</vt:lpstr>
      <vt:lpstr>As Groups, Living Things Must be able to Evolve</vt:lpstr>
      <vt:lpstr>Levels of Organization </vt:lpstr>
      <vt:lpstr>Levels of Organization</vt:lpstr>
      <vt:lpstr>Levels of Organization</vt:lpstr>
      <vt:lpstr>Levels of Organization</vt:lpstr>
      <vt:lpstr>Levels of Organization</vt:lpstr>
      <vt:lpstr>Levels of Organization</vt:lpstr>
      <vt:lpstr>Levels of Organization</vt:lpstr>
      <vt:lpstr>Levels of Organization</vt:lpstr>
      <vt:lpstr>PowerPoint Presentation</vt:lpstr>
      <vt:lpstr>Interactions Among Organisms</vt:lpstr>
      <vt:lpstr>Competition</vt:lpstr>
      <vt:lpstr>Predation</vt:lpstr>
      <vt:lpstr>PowerPoint Presentation</vt:lpstr>
      <vt:lpstr>Symbiosis</vt:lpstr>
      <vt:lpstr>Symbiotic Relationships</vt:lpstr>
      <vt:lpstr>Mutualism</vt:lpstr>
      <vt:lpstr>Mutualism</vt:lpstr>
      <vt:lpstr>Symbiotic Relationships</vt:lpstr>
      <vt:lpstr>Commensalism</vt:lpstr>
      <vt:lpstr>                 A titan triggerfish (Balistoides viridescens) creates feeding opportunities for smaller fish by moving large rocks too big for them to shift themselves. </vt:lpstr>
      <vt:lpstr>Symbiotic Relationships</vt:lpstr>
      <vt:lpstr>Parasitism</vt:lpstr>
      <vt:lpstr>Parasitism</vt:lpstr>
      <vt:lpstr>What Shapes an  Ecosystem?</vt:lpstr>
      <vt:lpstr>Niche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Administrator</dc:creator>
  <cp:lastModifiedBy>Administrator</cp:lastModifiedBy>
  <cp:revision>65</cp:revision>
  <dcterms:created xsi:type="dcterms:W3CDTF">2015-09-10T11:18:28Z</dcterms:created>
  <dcterms:modified xsi:type="dcterms:W3CDTF">2015-10-23T00:48:47Z</dcterms:modified>
</cp:coreProperties>
</file>